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90" r:id="rId2"/>
    <p:sldId id="291" r:id="rId3"/>
  </p:sldIdLst>
  <p:sldSz cx="12192000" cy="6858000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3939"/>
    <a:srgbClr val="35BD35"/>
    <a:srgbClr val="72A74B"/>
    <a:srgbClr val="FFFFFF"/>
    <a:srgbClr val="B48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89" autoAdjust="0"/>
    <p:restoredTop sz="94458" autoAdjust="0"/>
  </p:normalViewPr>
  <p:slideViewPr>
    <p:cSldViewPr>
      <p:cViewPr>
        <p:scale>
          <a:sx n="66" d="100"/>
          <a:sy n="66" d="100"/>
        </p:scale>
        <p:origin x="48" y="1020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6"/>
    </p:cViewPr>
  </p:sorterViewPr>
  <p:notesViewPr>
    <p:cSldViewPr>
      <p:cViewPr varScale="1">
        <p:scale>
          <a:sx n="83" d="100"/>
          <a:sy n="83" d="100"/>
        </p:scale>
        <p:origin x="-3156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FDA57-94CF-412F-B660-B9531223B710}" type="datetimeFigureOut">
              <a:rPr lang="de-CH" smtClean="0"/>
              <a:t>18.08.2020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539161-5802-48D7-B1A9-F2D1CC9BC93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556075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5BC720-19D4-4F7F-87C2-14F0551CCFD6}" type="datetimeFigureOut">
              <a:rPr lang="de-CH" smtClean="0"/>
              <a:t>18.08.2020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20513E-05DD-4102-A330-8F9F602A32F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74136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0513E-05DD-4102-A330-8F9F602A32FD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63607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0513E-05DD-4102-A330-8F9F602A32FD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41690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5702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concept.ch/de/projekte/soziookonomische-aspekte-thermischer-netze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576" y="116632"/>
            <a:ext cx="799200" cy="166585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>
          <a:xfrm>
            <a:off x="56762" y="6237312"/>
            <a:ext cx="12023014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CH" sz="1100" dirty="0">
              <a:solidFill>
                <a:schemeClr val="tx1"/>
              </a:solidFill>
              <a:latin typeface="Arial Narrow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Angepasst nach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Stauffacher</a:t>
            </a:r>
            <a:r>
              <a:rPr lang="de-CH" sz="1100" baseline="0" dirty="0">
                <a:solidFill>
                  <a:schemeClr val="tx1"/>
                </a:solidFill>
                <a:latin typeface="Arial Narrow" pitchFamily="34" charset="0"/>
              </a:rPr>
              <a:t> et al., 2008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Quelle: econcept (2019): Meier, B., Moser, C., Vogler, C., &amp; Dettli, R.: Bericht: </a:t>
            </a:r>
            <a:r>
              <a:rPr lang="de-CH" sz="1100" kern="1200" dirty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«Sozioökonomische Aspekte thermischer Netze». econcept im Auftrag von </a:t>
            </a:r>
            <a:r>
              <a:rPr lang="de-CH" sz="1100" kern="1200" dirty="0" err="1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EnergieSchweiz</a:t>
            </a:r>
            <a:r>
              <a:rPr lang="de-CH" sz="1100" kern="1200" dirty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, April 2019, Zürich.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1100" kern="1200" dirty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Weitere Informationen und</a:t>
            </a:r>
            <a:r>
              <a:rPr lang="de-CH" sz="1100" kern="1200" baseline="0" dirty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 Bericht auf </a:t>
            </a:r>
            <a:r>
              <a:rPr lang="de-CH" sz="1100" kern="1200" baseline="0" dirty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  <a:hlinkClick r:id="rId4"/>
              </a:rPr>
              <a:t>https://www.econcept.ch/de/projekte/soziookonomische-aspekte-thermischer-netze/</a:t>
            </a:r>
            <a:r>
              <a:rPr lang="de-CH" sz="1100" kern="1200" baseline="0" dirty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 </a:t>
            </a:r>
            <a:endParaRPr lang="de-CH" sz="1100" kern="1200" dirty="0">
              <a:solidFill>
                <a:schemeClr val="tx1"/>
              </a:solidFill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025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hteck 76"/>
          <p:cNvSpPr/>
          <p:nvPr/>
        </p:nvSpPr>
        <p:spPr>
          <a:xfrm>
            <a:off x="7572174" y="295309"/>
            <a:ext cx="4608512" cy="386362"/>
          </a:xfrm>
          <a:prstGeom prst="rect">
            <a:avLst/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Organiser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des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échanges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avec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les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parties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prenantes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: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chap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. 8.2</a:t>
            </a:r>
          </a:p>
        </p:txBody>
      </p:sp>
      <p:sp>
        <p:nvSpPr>
          <p:cNvPr id="74" name="Rechteck 73"/>
          <p:cNvSpPr/>
          <p:nvPr/>
        </p:nvSpPr>
        <p:spPr>
          <a:xfrm>
            <a:off x="385412" y="697757"/>
            <a:ext cx="6125367" cy="648141"/>
          </a:xfrm>
          <a:prstGeom prst="rect">
            <a:avLst/>
          </a:prstGeom>
          <a:solidFill>
            <a:srgbClr val="FBEC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1100" dirty="0" err="1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78" name="Rechteck 77"/>
          <p:cNvSpPr/>
          <p:nvPr/>
        </p:nvSpPr>
        <p:spPr>
          <a:xfrm>
            <a:off x="385412" y="1368284"/>
            <a:ext cx="6125367" cy="960377"/>
          </a:xfrm>
          <a:prstGeom prst="rect">
            <a:avLst/>
          </a:prstGeom>
          <a:solidFill>
            <a:srgbClr val="FCF0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1100" dirty="0" err="1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0" name="Rechteck 79"/>
          <p:cNvSpPr/>
          <p:nvPr/>
        </p:nvSpPr>
        <p:spPr>
          <a:xfrm>
            <a:off x="385412" y="2365183"/>
            <a:ext cx="6125367" cy="1368633"/>
          </a:xfrm>
          <a:prstGeom prst="rect">
            <a:avLst/>
          </a:prstGeom>
          <a:solidFill>
            <a:srgbClr val="FCF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1100" dirty="0" err="1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1" name="Rechteck 80"/>
          <p:cNvSpPr/>
          <p:nvPr/>
        </p:nvSpPr>
        <p:spPr>
          <a:xfrm>
            <a:off x="385412" y="3760452"/>
            <a:ext cx="6125367" cy="934292"/>
          </a:xfrm>
          <a:prstGeom prst="rect">
            <a:avLst/>
          </a:prstGeom>
          <a:solidFill>
            <a:srgbClr val="FDF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1100" dirty="0" err="1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2" name="Rechteck 81"/>
          <p:cNvSpPr/>
          <p:nvPr/>
        </p:nvSpPr>
        <p:spPr>
          <a:xfrm>
            <a:off x="1349846" y="5300964"/>
            <a:ext cx="5160933" cy="355999"/>
          </a:xfrm>
          <a:prstGeom prst="rect">
            <a:avLst/>
          </a:prstGeom>
          <a:solidFill>
            <a:srgbClr val="9BC2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Phases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3" name="Chevron 82"/>
          <p:cNvSpPr/>
          <p:nvPr/>
        </p:nvSpPr>
        <p:spPr>
          <a:xfrm>
            <a:off x="1349845" y="4686175"/>
            <a:ext cx="879709" cy="576064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u="sng" dirty="0" err="1">
                <a:solidFill>
                  <a:schemeClr val="tx1"/>
                </a:solidFill>
                <a:latin typeface="Arial Narrow" pitchFamily="34" charset="0"/>
              </a:rPr>
              <a:t>Lancement</a:t>
            </a:r>
            <a:endParaRPr lang="de-CH" sz="900" u="sng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4" name="Chevron 83"/>
          <p:cNvSpPr/>
          <p:nvPr/>
        </p:nvSpPr>
        <p:spPr>
          <a:xfrm>
            <a:off x="2113605" y="4686175"/>
            <a:ext cx="711058" cy="576064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50" u="sng" dirty="0" err="1">
                <a:solidFill>
                  <a:schemeClr val="tx1"/>
                </a:solidFill>
                <a:latin typeface="Arial Narrow" pitchFamily="34" charset="0"/>
              </a:rPr>
              <a:t>Étude</a:t>
            </a:r>
            <a:r>
              <a:rPr lang="de-CH" sz="850" u="sng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850" u="sng" dirty="0" err="1">
                <a:solidFill>
                  <a:schemeClr val="tx1"/>
                </a:solidFill>
                <a:latin typeface="Arial Narrow" pitchFamily="34" charset="0"/>
              </a:rPr>
              <a:t>préliminaire</a:t>
            </a:r>
            <a:endParaRPr lang="de-CH" sz="850" u="sng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5" name="Chevron 84"/>
          <p:cNvSpPr/>
          <p:nvPr/>
        </p:nvSpPr>
        <p:spPr>
          <a:xfrm>
            <a:off x="2713656" y="4686175"/>
            <a:ext cx="768100" cy="576064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" tIns="25200" rIns="25200" bIns="25200" rtlCol="0" anchor="ctr"/>
          <a:lstStyle/>
          <a:p>
            <a:pPr algn="ctr"/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Plan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d’étude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– </a:t>
            </a:r>
            <a:r>
              <a:rPr lang="de-CH" sz="900" u="sng" dirty="0">
                <a:solidFill>
                  <a:schemeClr val="tx1"/>
                </a:solidFill>
                <a:latin typeface="Arial Narrow" pitchFamily="34" charset="0"/>
              </a:rPr>
              <a:t>avant-</a:t>
            </a:r>
            <a:r>
              <a:rPr lang="de-CH" sz="900" u="sng" dirty="0" err="1">
                <a:solidFill>
                  <a:schemeClr val="tx1"/>
                </a:solidFill>
                <a:latin typeface="Arial Narrow" pitchFamily="34" charset="0"/>
              </a:rPr>
              <a:t>projet</a:t>
            </a:r>
            <a:endParaRPr lang="de-CH" sz="900" u="sng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6" name="Chevron 85"/>
          <p:cNvSpPr/>
          <p:nvPr/>
        </p:nvSpPr>
        <p:spPr>
          <a:xfrm>
            <a:off x="3371648" y="4686175"/>
            <a:ext cx="923232" cy="576064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" tIns="25200" rIns="25200" bIns="25200" rtlCol="0" anchor="ctr"/>
          <a:lstStyle/>
          <a:p>
            <a:pPr algn="ctr"/>
            <a:r>
              <a:rPr lang="de-CH" sz="850" dirty="0" err="1">
                <a:solidFill>
                  <a:schemeClr val="tx1"/>
                </a:solidFill>
                <a:latin typeface="Arial Narrow" pitchFamily="34" charset="0"/>
              </a:rPr>
              <a:t>Planification</a:t>
            </a:r>
            <a:r>
              <a:rPr lang="de-CH" sz="85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850" dirty="0" err="1">
                <a:solidFill>
                  <a:schemeClr val="tx1"/>
                </a:solidFill>
                <a:latin typeface="Arial Narrow" pitchFamily="34" charset="0"/>
              </a:rPr>
              <a:t>détaillée</a:t>
            </a:r>
            <a:r>
              <a:rPr lang="de-CH" sz="850" dirty="0">
                <a:solidFill>
                  <a:schemeClr val="tx1"/>
                </a:solidFill>
                <a:latin typeface="Arial Narrow" pitchFamily="34" charset="0"/>
              </a:rPr>
              <a:t> – </a:t>
            </a:r>
            <a:r>
              <a:rPr lang="de-CH" sz="850" u="sng" dirty="0" err="1">
                <a:solidFill>
                  <a:schemeClr val="tx1"/>
                </a:solidFill>
                <a:latin typeface="Arial Narrow" pitchFamily="34" charset="0"/>
              </a:rPr>
              <a:t>Projet</a:t>
            </a:r>
            <a:r>
              <a:rPr lang="de-CH" sz="850" u="sng" dirty="0">
                <a:solidFill>
                  <a:schemeClr val="tx1"/>
                </a:solidFill>
                <a:latin typeface="Arial Narrow" pitchFamily="34" charset="0"/>
              </a:rPr>
              <a:t> de </a:t>
            </a:r>
            <a:r>
              <a:rPr lang="de-CH" sz="850" u="sng" dirty="0" err="1">
                <a:solidFill>
                  <a:schemeClr val="tx1"/>
                </a:solidFill>
                <a:latin typeface="Arial Narrow" pitchFamily="34" charset="0"/>
              </a:rPr>
              <a:t>construction</a:t>
            </a:r>
            <a:r>
              <a:rPr lang="de-CH" sz="850" u="sng" dirty="0">
                <a:solidFill>
                  <a:schemeClr val="tx1"/>
                </a:solidFill>
                <a:latin typeface="Arial Narrow" pitchFamily="34" charset="0"/>
              </a:rPr>
              <a:t>, </a:t>
            </a:r>
            <a:r>
              <a:rPr lang="de-CH" sz="850" u="sng" dirty="0" err="1">
                <a:solidFill>
                  <a:schemeClr val="tx1"/>
                </a:solidFill>
                <a:latin typeface="Arial Narrow" pitchFamily="34" charset="0"/>
              </a:rPr>
              <a:t>attribution</a:t>
            </a:r>
            <a:endParaRPr lang="de-CH" sz="85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7" name="Chevron 86"/>
          <p:cNvSpPr/>
          <p:nvPr/>
        </p:nvSpPr>
        <p:spPr>
          <a:xfrm>
            <a:off x="4177453" y="4686175"/>
            <a:ext cx="820963" cy="576064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u="sng" dirty="0" err="1">
                <a:solidFill>
                  <a:schemeClr val="tx1"/>
                </a:solidFill>
                <a:latin typeface="Arial Narrow" pitchFamily="34" charset="0"/>
              </a:rPr>
              <a:t>Réalisation</a:t>
            </a:r>
            <a:r>
              <a:rPr lang="de-CH" sz="900" u="sng" dirty="0">
                <a:solidFill>
                  <a:schemeClr val="tx1"/>
                </a:solidFill>
                <a:latin typeface="Arial Narrow" pitchFamily="34" charset="0"/>
              </a:rPr>
              <a:t>,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remise</a:t>
            </a:r>
            <a:endParaRPr lang="de-CH" sz="9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8" name="Chevron 87"/>
          <p:cNvSpPr/>
          <p:nvPr/>
        </p:nvSpPr>
        <p:spPr>
          <a:xfrm>
            <a:off x="4879624" y="4686175"/>
            <a:ext cx="857721" cy="576064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u="sng" dirty="0" err="1">
                <a:solidFill>
                  <a:schemeClr val="tx1"/>
                </a:solidFill>
                <a:latin typeface="Arial Narrow" pitchFamily="34" charset="0"/>
              </a:rPr>
              <a:t>Optimisation</a:t>
            </a:r>
            <a:r>
              <a:rPr lang="de-CH" sz="900" u="sng" dirty="0">
                <a:solidFill>
                  <a:schemeClr val="tx1"/>
                </a:solidFill>
                <a:latin typeface="Arial Narrow" pitchFamily="34" charset="0"/>
              </a:rPr>
              <a:t> de </a:t>
            </a:r>
            <a:r>
              <a:rPr lang="de-CH" sz="900" u="sng" dirty="0" err="1">
                <a:solidFill>
                  <a:schemeClr val="tx1"/>
                </a:solidFill>
                <a:latin typeface="Arial Narrow" pitchFamily="34" charset="0"/>
              </a:rPr>
              <a:t>l’exploitation</a:t>
            </a:r>
            <a:endParaRPr lang="de-CH" sz="900" u="sng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9" name="Chevron 88"/>
          <p:cNvSpPr/>
          <p:nvPr/>
        </p:nvSpPr>
        <p:spPr>
          <a:xfrm>
            <a:off x="5622946" y="4686175"/>
            <a:ext cx="887833" cy="576064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u="sng" dirty="0">
                <a:solidFill>
                  <a:schemeClr val="tx1"/>
                </a:solidFill>
                <a:latin typeface="Arial Narrow" pitchFamily="34" charset="0"/>
              </a:rPr>
              <a:t>Exploitation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, 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gestion</a:t>
            </a:r>
            <a:endParaRPr lang="de-CH" sz="9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90" name="Rechteck 89"/>
          <p:cNvSpPr/>
          <p:nvPr/>
        </p:nvSpPr>
        <p:spPr bwMode="auto">
          <a:xfrm>
            <a:off x="393132" y="3797168"/>
            <a:ext cx="940199" cy="28451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CH" sz="900" i="1" dirty="0" err="1">
                <a:latin typeface="Arial Narrow" pitchFamily="34" charset="0"/>
              </a:rPr>
              <a:t>Envoyer</a:t>
            </a:r>
            <a:r>
              <a:rPr lang="de-CH" sz="900" i="1" dirty="0">
                <a:latin typeface="Arial Narrow" pitchFamily="34" charset="0"/>
              </a:rPr>
              <a:t> des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CH" sz="900" i="1" dirty="0" err="1">
                <a:latin typeface="Arial Narrow" pitchFamily="34" charset="0"/>
              </a:rPr>
              <a:t>informations</a:t>
            </a:r>
            <a:endParaRPr kumimoji="0" lang="de-CH" sz="8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91" name="Rechteck 90"/>
          <p:cNvSpPr/>
          <p:nvPr/>
        </p:nvSpPr>
        <p:spPr bwMode="auto">
          <a:xfrm>
            <a:off x="417469" y="2742239"/>
            <a:ext cx="947919" cy="28803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CH" sz="900" i="1" dirty="0" err="1">
                <a:latin typeface="Arial Narrow" pitchFamily="34" charset="0"/>
              </a:rPr>
              <a:t>Recevoir</a:t>
            </a:r>
            <a:r>
              <a:rPr lang="de-CH" sz="900" i="1" dirty="0">
                <a:latin typeface="Arial Narrow" pitchFamily="34" charset="0"/>
              </a:rPr>
              <a:t> des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CH" sz="900" i="1" dirty="0" err="1">
                <a:latin typeface="Arial Narrow" pitchFamily="34" charset="0"/>
              </a:rPr>
              <a:t>informations</a:t>
            </a:r>
            <a:endParaRPr kumimoji="0" lang="de-CH" sz="8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92" name="Rechteck 91"/>
          <p:cNvSpPr/>
          <p:nvPr/>
        </p:nvSpPr>
        <p:spPr bwMode="auto">
          <a:xfrm>
            <a:off x="397228" y="1801575"/>
            <a:ext cx="922505" cy="28803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CH" sz="900" i="1" dirty="0" err="1">
                <a:latin typeface="Arial Narrow" pitchFamily="34" charset="0"/>
              </a:rPr>
              <a:t>Participer</a:t>
            </a:r>
            <a:endParaRPr kumimoji="0" lang="de-CH" sz="9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93" name="Gerade Verbindung mit Pfeil 92"/>
          <p:cNvCxnSpPr/>
          <p:nvPr/>
        </p:nvCxnSpPr>
        <p:spPr bwMode="auto">
          <a:xfrm>
            <a:off x="627416" y="3064675"/>
            <a:ext cx="489528" cy="2418"/>
          </a:xfrm>
          <a:prstGeom prst="straightConnector1">
            <a:avLst/>
          </a:prstGeom>
          <a:ln w="28575">
            <a:headEnd type="triangl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94" name="Rechteck 93"/>
          <p:cNvSpPr/>
          <p:nvPr/>
        </p:nvSpPr>
        <p:spPr bwMode="auto">
          <a:xfrm>
            <a:off x="393132" y="877798"/>
            <a:ext cx="926601" cy="28803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CH" sz="900" i="1" dirty="0" err="1">
                <a:latin typeface="Arial Narrow" pitchFamily="34" charset="0"/>
              </a:rPr>
              <a:t>Agir</a:t>
            </a:r>
            <a:r>
              <a:rPr lang="de-CH" sz="800" i="1" dirty="0">
                <a:latin typeface="Arial Narrow" pitchFamily="34" charset="0"/>
              </a:rPr>
              <a:t> </a:t>
            </a:r>
            <a:endParaRPr kumimoji="0" lang="de-CH" sz="8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95" name="Gerader Verbinder 94"/>
          <p:cNvCxnSpPr/>
          <p:nvPr/>
        </p:nvCxnSpPr>
        <p:spPr bwMode="auto">
          <a:xfrm flipV="1">
            <a:off x="1505044" y="3065043"/>
            <a:ext cx="290763" cy="876139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6" name="Gerader Verbinder 95"/>
          <p:cNvCxnSpPr/>
          <p:nvPr/>
        </p:nvCxnSpPr>
        <p:spPr bwMode="auto">
          <a:xfrm flipH="1" flipV="1">
            <a:off x="1792871" y="3065884"/>
            <a:ext cx="308729" cy="875298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7" name="Gerader Verbinder 96"/>
          <p:cNvCxnSpPr/>
          <p:nvPr/>
        </p:nvCxnSpPr>
        <p:spPr bwMode="auto">
          <a:xfrm flipV="1">
            <a:off x="2610985" y="1232259"/>
            <a:ext cx="398429" cy="269893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8" name="Gerader Verbinder 97"/>
          <p:cNvCxnSpPr/>
          <p:nvPr/>
        </p:nvCxnSpPr>
        <p:spPr bwMode="auto">
          <a:xfrm flipH="1" flipV="1">
            <a:off x="3006004" y="1232259"/>
            <a:ext cx="410909" cy="2708924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9" name="Gerader Verbinder 98"/>
          <p:cNvCxnSpPr/>
          <p:nvPr/>
        </p:nvCxnSpPr>
        <p:spPr bwMode="auto">
          <a:xfrm flipH="1">
            <a:off x="3410445" y="3047133"/>
            <a:ext cx="727205" cy="884056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0" name="Gerader Verbinder 99"/>
          <p:cNvCxnSpPr/>
          <p:nvPr/>
        </p:nvCxnSpPr>
        <p:spPr bwMode="auto">
          <a:xfrm flipV="1">
            <a:off x="4130839" y="1266893"/>
            <a:ext cx="187553" cy="1797782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1" name="Gerader Verbinder 100"/>
          <p:cNvCxnSpPr/>
          <p:nvPr/>
        </p:nvCxnSpPr>
        <p:spPr bwMode="auto">
          <a:xfrm flipH="1" flipV="1">
            <a:off x="4318392" y="1255142"/>
            <a:ext cx="311396" cy="2686042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2" name="Gerader Verbinder 101"/>
          <p:cNvCxnSpPr/>
          <p:nvPr/>
        </p:nvCxnSpPr>
        <p:spPr bwMode="auto">
          <a:xfrm flipH="1">
            <a:off x="5352599" y="2036131"/>
            <a:ext cx="329509" cy="1028544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3" name="Gerader Verbinder 102"/>
          <p:cNvCxnSpPr/>
          <p:nvPr/>
        </p:nvCxnSpPr>
        <p:spPr bwMode="auto">
          <a:xfrm flipV="1">
            <a:off x="2097209" y="2036135"/>
            <a:ext cx="228506" cy="1905047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4" name="Gerader Verbinder 103"/>
          <p:cNvCxnSpPr/>
          <p:nvPr/>
        </p:nvCxnSpPr>
        <p:spPr bwMode="auto">
          <a:xfrm flipH="1" flipV="1">
            <a:off x="2333087" y="2036132"/>
            <a:ext cx="291827" cy="1895057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5" name="Freihandform 104"/>
          <p:cNvSpPr/>
          <p:nvPr/>
        </p:nvSpPr>
        <p:spPr>
          <a:xfrm>
            <a:off x="773505" y="1109559"/>
            <a:ext cx="201168" cy="210312"/>
          </a:xfrm>
          <a:custGeom>
            <a:avLst/>
            <a:gdLst>
              <a:gd name="connsiteX0" fmla="*/ 0 w 201168"/>
              <a:gd name="connsiteY0" fmla="*/ 109728 h 210312"/>
              <a:gd name="connsiteX1" fmla="*/ 91440 w 201168"/>
              <a:gd name="connsiteY1" fmla="*/ 210312 h 210312"/>
              <a:gd name="connsiteX2" fmla="*/ 192024 w 201168"/>
              <a:gd name="connsiteY2" fmla="*/ 9144 h 210312"/>
              <a:gd name="connsiteX3" fmla="*/ 201168 w 201168"/>
              <a:gd name="connsiteY3" fmla="*/ 0 h 210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168" h="210312">
                <a:moveTo>
                  <a:pt x="0" y="109728"/>
                </a:moveTo>
                <a:lnTo>
                  <a:pt x="91440" y="210312"/>
                </a:lnTo>
                <a:lnTo>
                  <a:pt x="192024" y="9144"/>
                </a:lnTo>
                <a:lnTo>
                  <a:pt x="201168" y="0"/>
                </a:lnTo>
              </a:path>
            </a:pathLst>
          </a:custGeom>
          <a:ln w="28575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6" name="Rechteckige Legende 105"/>
          <p:cNvSpPr/>
          <p:nvPr/>
        </p:nvSpPr>
        <p:spPr>
          <a:xfrm>
            <a:off x="2105964" y="753495"/>
            <a:ext cx="880146" cy="513398"/>
          </a:xfrm>
          <a:prstGeom prst="wedgeRectCallout">
            <a:avLst>
              <a:gd name="adj1" fmla="val 45211"/>
              <a:gd name="adj2" fmla="val 64018"/>
            </a:avLst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Signature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déclaration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d’intention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,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contrat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préliminaire</a:t>
            </a:r>
            <a:endParaRPr lang="de-CH" sz="9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7" name="Rechteckige Legende 106"/>
          <p:cNvSpPr/>
          <p:nvPr/>
        </p:nvSpPr>
        <p:spPr>
          <a:xfrm>
            <a:off x="4072450" y="767368"/>
            <a:ext cx="786232" cy="418163"/>
          </a:xfrm>
          <a:prstGeom prst="wedgeRectCallout">
            <a:avLst/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Signature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contrat</a:t>
            </a:r>
            <a:endParaRPr lang="de-CH" sz="9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8" name="Rechteckige Legende 107"/>
          <p:cNvSpPr/>
          <p:nvPr/>
        </p:nvSpPr>
        <p:spPr>
          <a:xfrm>
            <a:off x="1627744" y="1467648"/>
            <a:ext cx="1278085" cy="450579"/>
          </a:xfrm>
          <a:prstGeom prst="wedgeRectCallout">
            <a:avLst>
              <a:gd name="adj1" fmla="val -604"/>
              <a:gd name="adj2" fmla="val 80722"/>
            </a:avLst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Dialogue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,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retours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sur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le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projet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  <a:sym typeface="Wingdings" panose="05000000000000000000" pitchFamily="2" charset="2"/>
              </a:rPr>
              <a:t> Le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  <a:sym typeface="Wingdings" panose="05000000000000000000" pitchFamily="2" charset="2"/>
              </a:rPr>
              <a:t>client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  <a:sym typeface="Wingdings" panose="05000000000000000000" pitchFamily="2" charset="2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  <a:sym typeface="Wingdings" panose="05000000000000000000" pitchFamily="2" charset="2"/>
              </a:rPr>
              <a:t>clé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  <a:sym typeface="Wingdings" panose="05000000000000000000" pitchFamily="2" charset="2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  <a:sym typeface="Wingdings" panose="05000000000000000000" pitchFamily="2" charset="2"/>
              </a:rPr>
              <a:t>s’identifie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  <a:sym typeface="Wingdings" panose="05000000000000000000" pitchFamily="2" charset="2"/>
              </a:rPr>
              <a:t> au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  <a:sym typeface="Wingdings" panose="05000000000000000000" pitchFamily="2" charset="2"/>
              </a:rPr>
              <a:t>projet</a:t>
            </a:r>
            <a:endParaRPr lang="de-CH" sz="9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9" name="Rechteckige Legende 108"/>
          <p:cNvSpPr/>
          <p:nvPr/>
        </p:nvSpPr>
        <p:spPr>
          <a:xfrm>
            <a:off x="1443322" y="2502331"/>
            <a:ext cx="786232" cy="415488"/>
          </a:xfrm>
          <a:prstGeom prst="wedgeRectCallout">
            <a:avLst>
              <a:gd name="adj1" fmla="val -2477"/>
              <a:gd name="adj2" fmla="val 79994"/>
            </a:avLst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Clarification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des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besoins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du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client</a:t>
            </a:r>
            <a:endParaRPr lang="de-CH" sz="9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0" name="Rechteckige Legende 109"/>
          <p:cNvSpPr/>
          <p:nvPr/>
        </p:nvSpPr>
        <p:spPr>
          <a:xfrm>
            <a:off x="5214087" y="1492754"/>
            <a:ext cx="1075981" cy="425474"/>
          </a:xfrm>
          <a:prstGeom prst="wedgeRectCallout">
            <a:avLst>
              <a:gd name="adj1" fmla="val 4732"/>
              <a:gd name="adj2" fmla="val 76653"/>
            </a:avLst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Le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client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clé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donne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des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idées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pour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optimiser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l’exploitation</a:t>
            </a:r>
            <a:endParaRPr lang="de-CH" sz="9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1" name="Rechteckige Legende 110"/>
          <p:cNvSpPr/>
          <p:nvPr/>
        </p:nvSpPr>
        <p:spPr>
          <a:xfrm>
            <a:off x="4574249" y="2502331"/>
            <a:ext cx="786232" cy="415488"/>
          </a:xfrm>
          <a:prstGeom prst="wedgeRectCallout">
            <a:avLst>
              <a:gd name="adj1" fmla="val 50142"/>
              <a:gd name="adj2" fmla="val 106234"/>
            </a:avLst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Retours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de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l’exploitation</a:t>
            </a:r>
            <a:endParaRPr lang="de-CH" sz="9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2" name="Rechteckige Legende 111"/>
          <p:cNvSpPr/>
          <p:nvPr/>
        </p:nvSpPr>
        <p:spPr>
          <a:xfrm>
            <a:off x="3264703" y="2422689"/>
            <a:ext cx="912750" cy="418163"/>
          </a:xfrm>
          <a:prstGeom prst="wedgeRectCallout">
            <a:avLst>
              <a:gd name="adj1" fmla="val 49787"/>
              <a:gd name="adj2" fmla="val 108008"/>
            </a:avLst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Clarifications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pour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la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planification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détaillée</a:t>
            </a:r>
            <a:endParaRPr lang="de-CH" sz="9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3" name="Rechteckige Legende 112"/>
          <p:cNvSpPr/>
          <p:nvPr/>
        </p:nvSpPr>
        <p:spPr>
          <a:xfrm>
            <a:off x="3882001" y="4138474"/>
            <a:ext cx="1348400" cy="430401"/>
          </a:xfrm>
          <a:prstGeom prst="wedgeRectCallout">
            <a:avLst>
              <a:gd name="adj1" fmla="val 9212"/>
              <a:gd name="adj2" fmla="val -88686"/>
            </a:avLst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Informations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sur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la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construction</a:t>
            </a:r>
            <a:endParaRPr lang="de-CH" sz="900" dirty="0">
              <a:solidFill>
                <a:schemeClr val="tx1"/>
              </a:solidFill>
              <a:latin typeface="Arial Narrow" pitchFamily="34" charset="0"/>
            </a:endParaRPr>
          </a:p>
        </p:txBody>
      </p:sp>
      <p:cxnSp>
        <p:nvCxnSpPr>
          <p:cNvPr id="114" name="Gerader Verbinder 113"/>
          <p:cNvCxnSpPr/>
          <p:nvPr/>
        </p:nvCxnSpPr>
        <p:spPr bwMode="auto">
          <a:xfrm flipH="1">
            <a:off x="4629788" y="3064675"/>
            <a:ext cx="724176" cy="866514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5" name="Rechteck 114"/>
          <p:cNvSpPr/>
          <p:nvPr/>
        </p:nvSpPr>
        <p:spPr>
          <a:xfrm>
            <a:off x="1367121" y="4138474"/>
            <a:ext cx="2474675" cy="438367"/>
          </a:xfrm>
          <a:prstGeom prst="rect">
            <a:avLst/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Informations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actuelles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sur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le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projet</a:t>
            </a:r>
            <a:endParaRPr lang="de-CH" sz="9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6" name="Gleichschenkliges Dreieck 115"/>
          <p:cNvSpPr/>
          <p:nvPr/>
        </p:nvSpPr>
        <p:spPr>
          <a:xfrm>
            <a:off x="1443322" y="3990887"/>
            <a:ext cx="166226" cy="147587"/>
          </a:xfrm>
          <a:prstGeom prst="triangle">
            <a:avLst/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800" dirty="0" err="1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7" name="Gleichschenkliges Dreieck 116"/>
          <p:cNvSpPr/>
          <p:nvPr/>
        </p:nvSpPr>
        <p:spPr>
          <a:xfrm>
            <a:off x="2019386" y="3997208"/>
            <a:ext cx="166226" cy="147587"/>
          </a:xfrm>
          <a:prstGeom prst="triangle">
            <a:avLst/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800" dirty="0" err="1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8" name="Gleichschenkliges Dreieck 117"/>
          <p:cNvSpPr/>
          <p:nvPr/>
        </p:nvSpPr>
        <p:spPr>
          <a:xfrm>
            <a:off x="2545652" y="3997208"/>
            <a:ext cx="166226" cy="147587"/>
          </a:xfrm>
          <a:prstGeom prst="triangle">
            <a:avLst/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800" dirty="0" err="1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9" name="Gleichschenkliges Dreieck 118"/>
          <p:cNvSpPr/>
          <p:nvPr/>
        </p:nvSpPr>
        <p:spPr>
          <a:xfrm>
            <a:off x="3337740" y="4000779"/>
            <a:ext cx="166226" cy="147587"/>
          </a:xfrm>
          <a:prstGeom prst="triangle">
            <a:avLst/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800" dirty="0" err="1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20" name="Rechteck 119"/>
          <p:cNvSpPr/>
          <p:nvPr/>
        </p:nvSpPr>
        <p:spPr>
          <a:xfrm rot="16200000">
            <a:off x="-1457716" y="2552698"/>
            <a:ext cx="3879087" cy="169200"/>
          </a:xfrm>
          <a:prstGeom prst="rect">
            <a:avLst/>
          </a:prstGeom>
          <a:solidFill>
            <a:srgbClr val="F1BF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Propriétaire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du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projet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 A (responsable des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processus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)</a:t>
            </a:r>
          </a:p>
        </p:txBody>
      </p:sp>
      <p:sp>
        <p:nvSpPr>
          <p:cNvPr id="121" name="Rechteck 120"/>
          <p:cNvSpPr/>
          <p:nvPr/>
        </p:nvSpPr>
        <p:spPr>
          <a:xfrm rot="16200000">
            <a:off x="-684758" y="2552699"/>
            <a:ext cx="3879084" cy="169200"/>
          </a:xfrm>
          <a:prstGeom prst="rect">
            <a:avLst/>
          </a:prstGeom>
          <a:solidFill>
            <a:srgbClr val="F1BF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Client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clé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B </a:t>
            </a:r>
            <a:endParaRPr lang="de-CH" sz="1100" dirty="0">
              <a:solidFill>
                <a:schemeClr val="tx1"/>
              </a:solidFill>
              <a:latin typeface="Arial Narrow" pitchFamily="34" charset="0"/>
            </a:endParaRPr>
          </a:p>
        </p:txBody>
      </p:sp>
      <p:cxnSp>
        <p:nvCxnSpPr>
          <p:cNvPr id="122" name="Gerade Verbindung mit Pfeil 121"/>
          <p:cNvCxnSpPr/>
          <p:nvPr/>
        </p:nvCxnSpPr>
        <p:spPr bwMode="auto">
          <a:xfrm>
            <a:off x="611021" y="2128571"/>
            <a:ext cx="498179" cy="0"/>
          </a:xfrm>
          <a:prstGeom prst="straightConnector1">
            <a:avLst/>
          </a:prstGeom>
          <a:ln w="28575">
            <a:headEnd type="triangl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3" name="Gerade Verbindung mit Pfeil 122"/>
          <p:cNvCxnSpPr/>
          <p:nvPr/>
        </p:nvCxnSpPr>
        <p:spPr bwMode="auto">
          <a:xfrm flipV="1">
            <a:off x="619243" y="4144795"/>
            <a:ext cx="498065" cy="3571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4" name="Gerader Verbinder 123"/>
          <p:cNvCxnSpPr/>
          <p:nvPr/>
        </p:nvCxnSpPr>
        <p:spPr>
          <a:xfrm flipV="1">
            <a:off x="1349845" y="355803"/>
            <a:ext cx="0" cy="5292587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Rechteck 124"/>
          <p:cNvSpPr/>
          <p:nvPr/>
        </p:nvSpPr>
        <p:spPr bwMode="auto">
          <a:xfrm>
            <a:off x="393132" y="355803"/>
            <a:ext cx="956713" cy="28451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CH" sz="1000" i="1" dirty="0" err="1">
                <a:latin typeface="Arial Narrow" pitchFamily="34" charset="0"/>
              </a:rPr>
              <a:t>Quatre</a:t>
            </a:r>
            <a:r>
              <a:rPr lang="de-CH" sz="1000" i="1" dirty="0">
                <a:latin typeface="Arial Narrow" pitchFamily="34" charset="0"/>
              </a:rPr>
              <a:t> </a:t>
            </a:r>
            <a:r>
              <a:rPr lang="de-CH" sz="1000" i="1" dirty="0" err="1">
                <a:latin typeface="Arial Narrow" pitchFamily="34" charset="0"/>
              </a:rPr>
              <a:t>niveaux</a:t>
            </a:r>
            <a:r>
              <a:rPr lang="de-CH" sz="1000" i="1" dirty="0">
                <a:latin typeface="Arial Narrow" pitchFamily="34" charset="0"/>
              </a:rPr>
              <a:t>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CH" sz="1000" i="1" dirty="0" err="1">
                <a:latin typeface="Arial Narrow" pitchFamily="34" charset="0"/>
              </a:rPr>
              <a:t>d’interaction</a:t>
            </a:r>
            <a:endParaRPr kumimoji="0" lang="de-CH" sz="10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26" name="Rechteck 125"/>
          <p:cNvSpPr/>
          <p:nvPr/>
        </p:nvSpPr>
        <p:spPr bwMode="auto">
          <a:xfrm>
            <a:off x="1343472" y="397155"/>
            <a:ext cx="5378644" cy="28451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CH" sz="1000" i="1" dirty="0" err="1">
                <a:latin typeface="Arial Narrow" pitchFamily="34" charset="0"/>
              </a:rPr>
              <a:t>Ligne</a:t>
            </a:r>
            <a:r>
              <a:rPr lang="de-CH" sz="1000" i="1" dirty="0">
                <a:latin typeface="Arial Narrow" pitchFamily="34" charset="0"/>
              </a:rPr>
              <a:t>: exemple </a:t>
            </a:r>
            <a:r>
              <a:rPr lang="de-CH" sz="1000" i="1" dirty="0" err="1">
                <a:latin typeface="Arial Narrow" pitchFamily="34" charset="0"/>
              </a:rPr>
              <a:t>d’interactions</a:t>
            </a:r>
            <a:r>
              <a:rPr lang="de-CH" sz="1000" i="1" dirty="0">
                <a:latin typeface="Arial Narrow" pitchFamily="34" charset="0"/>
              </a:rPr>
              <a:t> entre la </a:t>
            </a:r>
            <a:r>
              <a:rPr lang="de-CH" sz="1000" i="1" dirty="0" err="1">
                <a:latin typeface="Arial Narrow" pitchFamily="34" charset="0"/>
              </a:rPr>
              <a:t>propriétaire</a:t>
            </a:r>
            <a:r>
              <a:rPr lang="de-CH" sz="1000" i="1" dirty="0">
                <a:latin typeface="Arial Narrow" pitchFamily="34" charset="0"/>
              </a:rPr>
              <a:t> du </a:t>
            </a:r>
            <a:r>
              <a:rPr lang="de-CH" sz="1000" i="1" dirty="0" err="1">
                <a:latin typeface="Arial Narrow" pitchFamily="34" charset="0"/>
              </a:rPr>
              <a:t>projet</a:t>
            </a:r>
            <a:r>
              <a:rPr lang="de-CH" sz="1000" i="1" dirty="0">
                <a:latin typeface="Arial Narrow" pitchFamily="34" charset="0"/>
              </a:rPr>
              <a:t> A et le </a:t>
            </a:r>
            <a:r>
              <a:rPr lang="de-CH" sz="1000" i="1" dirty="0" err="1">
                <a:latin typeface="Arial Narrow" pitchFamily="34" charset="0"/>
              </a:rPr>
              <a:t>client</a:t>
            </a:r>
            <a:r>
              <a:rPr lang="de-CH" sz="1000" i="1" dirty="0">
                <a:latin typeface="Arial Narrow" pitchFamily="34" charset="0"/>
              </a:rPr>
              <a:t> </a:t>
            </a:r>
            <a:r>
              <a:rPr lang="de-CH" sz="1000" i="1" dirty="0" err="1">
                <a:latin typeface="Arial Narrow" pitchFamily="34" charset="0"/>
              </a:rPr>
              <a:t>clé</a:t>
            </a:r>
            <a:r>
              <a:rPr lang="de-CH" sz="1000" i="1" dirty="0">
                <a:latin typeface="Arial Narrow" pitchFamily="34" charset="0"/>
              </a:rPr>
              <a:t> B au </a:t>
            </a:r>
            <a:r>
              <a:rPr lang="de-CH" sz="1000" i="1" dirty="0" err="1">
                <a:latin typeface="Arial Narrow" pitchFamily="34" charset="0"/>
              </a:rPr>
              <a:t>cours</a:t>
            </a:r>
            <a:r>
              <a:rPr lang="de-CH" sz="1000" i="1" dirty="0">
                <a:latin typeface="Arial Narrow" pitchFamily="34" charset="0"/>
              </a:rPr>
              <a:t> des </a:t>
            </a:r>
            <a:r>
              <a:rPr lang="de-CH" sz="1000" i="1" dirty="0" err="1">
                <a:latin typeface="Arial Narrow" pitchFamily="34" charset="0"/>
              </a:rPr>
              <a:t>phases</a:t>
            </a:r>
            <a:endParaRPr kumimoji="0" lang="de-CH" sz="10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27" name="Ellipse 126"/>
          <p:cNvSpPr/>
          <p:nvPr/>
        </p:nvSpPr>
        <p:spPr>
          <a:xfrm>
            <a:off x="5713223" y="2017051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12</a:t>
            </a:r>
          </a:p>
        </p:txBody>
      </p:sp>
      <p:sp>
        <p:nvSpPr>
          <p:cNvPr id="128" name="Ellipse 127"/>
          <p:cNvSpPr/>
          <p:nvPr/>
        </p:nvSpPr>
        <p:spPr>
          <a:xfrm>
            <a:off x="5360481" y="2989785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11</a:t>
            </a:r>
          </a:p>
        </p:txBody>
      </p:sp>
      <p:sp>
        <p:nvSpPr>
          <p:cNvPr id="129" name="Ellipse 128"/>
          <p:cNvSpPr/>
          <p:nvPr/>
        </p:nvSpPr>
        <p:spPr>
          <a:xfrm>
            <a:off x="4817679" y="3796489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10</a:t>
            </a:r>
          </a:p>
        </p:txBody>
      </p:sp>
      <p:sp>
        <p:nvSpPr>
          <p:cNvPr id="130" name="Ellipse 129"/>
          <p:cNvSpPr/>
          <p:nvPr/>
        </p:nvSpPr>
        <p:spPr>
          <a:xfrm>
            <a:off x="4410180" y="1215648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9</a:t>
            </a:r>
          </a:p>
        </p:txBody>
      </p:sp>
      <p:sp>
        <p:nvSpPr>
          <p:cNvPr id="131" name="Ellipse 130"/>
          <p:cNvSpPr/>
          <p:nvPr/>
        </p:nvSpPr>
        <p:spPr>
          <a:xfrm>
            <a:off x="4105498" y="3076348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8</a:t>
            </a:r>
          </a:p>
        </p:txBody>
      </p:sp>
      <p:sp>
        <p:nvSpPr>
          <p:cNvPr id="132" name="Ellipse 131"/>
          <p:cNvSpPr/>
          <p:nvPr/>
        </p:nvSpPr>
        <p:spPr>
          <a:xfrm>
            <a:off x="3526393" y="3805107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7</a:t>
            </a:r>
          </a:p>
        </p:txBody>
      </p:sp>
      <p:sp>
        <p:nvSpPr>
          <p:cNvPr id="133" name="Ellipse 132"/>
          <p:cNvSpPr/>
          <p:nvPr/>
        </p:nvSpPr>
        <p:spPr>
          <a:xfrm>
            <a:off x="3012702" y="1014893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6</a:t>
            </a:r>
          </a:p>
        </p:txBody>
      </p:sp>
      <p:sp>
        <p:nvSpPr>
          <p:cNvPr id="134" name="Ellipse 133"/>
          <p:cNvSpPr/>
          <p:nvPr/>
        </p:nvSpPr>
        <p:spPr>
          <a:xfrm>
            <a:off x="2707706" y="3815183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5</a:t>
            </a:r>
          </a:p>
        </p:txBody>
      </p:sp>
      <p:sp>
        <p:nvSpPr>
          <p:cNvPr id="135" name="Ellipse 134"/>
          <p:cNvSpPr/>
          <p:nvPr/>
        </p:nvSpPr>
        <p:spPr>
          <a:xfrm>
            <a:off x="2394614" y="1978355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4</a:t>
            </a:r>
          </a:p>
        </p:txBody>
      </p:sp>
      <p:sp>
        <p:nvSpPr>
          <p:cNvPr id="136" name="Ellipse 135"/>
          <p:cNvSpPr/>
          <p:nvPr/>
        </p:nvSpPr>
        <p:spPr>
          <a:xfrm>
            <a:off x="2145451" y="3815183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3</a:t>
            </a:r>
          </a:p>
        </p:txBody>
      </p:sp>
      <p:sp>
        <p:nvSpPr>
          <p:cNvPr id="137" name="Ellipse 136"/>
          <p:cNvSpPr/>
          <p:nvPr/>
        </p:nvSpPr>
        <p:spPr>
          <a:xfrm>
            <a:off x="1831396" y="2957766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2</a:t>
            </a:r>
          </a:p>
        </p:txBody>
      </p:sp>
      <p:sp>
        <p:nvSpPr>
          <p:cNvPr id="138" name="Ellipse 137"/>
          <p:cNvSpPr/>
          <p:nvPr/>
        </p:nvSpPr>
        <p:spPr>
          <a:xfrm>
            <a:off x="1573919" y="3823463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482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hteck 76"/>
          <p:cNvSpPr/>
          <p:nvPr/>
        </p:nvSpPr>
        <p:spPr>
          <a:xfrm>
            <a:off x="7572174" y="295309"/>
            <a:ext cx="4608512" cy="386362"/>
          </a:xfrm>
          <a:prstGeom prst="rect">
            <a:avLst/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Organiser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des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échanges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avec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les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parties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prenantes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: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chap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. 8.2</a:t>
            </a:r>
          </a:p>
        </p:txBody>
      </p:sp>
      <p:sp>
        <p:nvSpPr>
          <p:cNvPr id="74" name="Rechteck 73"/>
          <p:cNvSpPr/>
          <p:nvPr/>
        </p:nvSpPr>
        <p:spPr>
          <a:xfrm>
            <a:off x="385412" y="697757"/>
            <a:ext cx="6125367" cy="648141"/>
          </a:xfrm>
          <a:prstGeom prst="rect">
            <a:avLst/>
          </a:prstGeom>
          <a:solidFill>
            <a:srgbClr val="FBEC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1100" dirty="0" err="1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78" name="Rechteck 77"/>
          <p:cNvSpPr/>
          <p:nvPr/>
        </p:nvSpPr>
        <p:spPr>
          <a:xfrm>
            <a:off x="385412" y="1368284"/>
            <a:ext cx="6125367" cy="960377"/>
          </a:xfrm>
          <a:prstGeom prst="rect">
            <a:avLst/>
          </a:prstGeom>
          <a:solidFill>
            <a:srgbClr val="FCF0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1100" dirty="0" err="1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0" name="Rechteck 79"/>
          <p:cNvSpPr/>
          <p:nvPr/>
        </p:nvSpPr>
        <p:spPr>
          <a:xfrm>
            <a:off x="385412" y="2365183"/>
            <a:ext cx="6125367" cy="1368633"/>
          </a:xfrm>
          <a:prstGeom prst="rect">
            <a:avLst/>
          </a:prstGeom>
          <a:solidFill>
            <a:srgbClr val="FCF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1100" dirty="0" err="1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1" name="Rechteck 80"/>
          <p:cNvSpPr/>
          <p:nvPr/>
        </p:nvSpPr>
        <p:spPr>
          <a:xfrm>
            <a:off x="385412" y="3760452"/>
            <a:ext cx="6125367" cy="934292"/>
          </a:xfrm>
          <a:prstGeom prst="rect">
            <a:avLst/>
          </a:prstGeom>
          <a:solidFill>
            <a:srgbClr val="FDF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1100" dirty="0" err="1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2" name="Rechteck 81"/>
          <p:cNvSpPr/>
          <p:nvPr/>
        </p:nvSpPr>
        <p:spPr>
          <a:xfrm>
            <a:off x="1349846" y="5300964"/>
            <a:ext cx="5160933" cy="355999"/>
          </a:xfrm>
          <a:prstGeom prst="rect">
            <a:avLst/>
          </a:prstGeom>
          <a:solidFill>
            <a:srgbClr val="9BC2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Phases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3" name="Chevron 82"/>
          <p:cNvSpPr/>
          <p:nvPr/>
        </p:nvSpPr>
        <p:spPr>
          <a:xfrm>
            <a:off x="1349846" y="4686175"/>
            <a:ext cx="795606" cy="576064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u="sng" dirty="0" err="1">
                <a:solidFill>
                  <a:schemeClr val="tx1"/>
                </a:solidFill>
                <a:latin typeface="Arial Narrow" pitchFamily="34" charset="0"/>
              </a:rPr>
              <a:t>Lancement</a:t>
            </a:r>
            <a:endParaRPr lang="de-CH" sz="900" u="sng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4" name="Chevron 83"/>
          <p:cNvSpPr/>
          <p:nvPr/>
        </p:nvSpPr>
        <p:spPr>
          <a:xfrm>
            <a:off x="2037630" y="4686175"/>
            <a:ext cx="765814" cy="576064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50" u="sng" dirty="0" err="1">
                <a:solidFill>
                  <a:schemeClr val="tx1"/>
                </a:solidFill>
                <a:latin typeface="Arial Narrow" pitchFamily="34" charset="0"/>
              </a:rPr>
              <a:t>Étude</a:t>
            </a:r>
            <a:r>
              <a:rPr lang="de-CH" sz="850" u="sng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800" u="sng" dirty="0" err="1">
                <a:solidFill>
                  <a:schemeClr val="tx1"/>
                </a:solidFill>
                <a:latin typeface="Arial Narrow" pitchFamily="34" charset="0"/>
              </a:rPr>
              <a:t>préliminaire</a:t>
            </a:r>
            <a:endParaRPr lang="de-CH" sz="800" u="sng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5" name="Chevron 84"/>
          <p:cNvSpPr/>
          <p:nvPr/>
        </p:nvSpPr>
        <p:spPr>
          <a:xfrm>
            <a:off x="2692460" y="4686175"/>
            <a:ext cx="781819" cy="576064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" tIns="25200" rIns="25200" bIns="25200" rtlCol="0" anchor="ctr"/>
          <a:lstStyle/>
          <a:p>
            <a:pPr algn="ctr"/>
            <a:r>
              <a:rPr lang="de-CH" sz="850" dirty="0">
                <a:solidFill>
                  <a:schemeClr val="tx1"/>
                </a:solidFill>
                <a:latin typeface="Arial Narrow" pitchFamily="34" charset="0"/>
              </a:rPr>
              <a:t>Plan </a:t>
            </a:r>
            <a:r>
              <a:rPr lang="de-CH" sz="850" dirty="0" err="1">
                <a:solidFill>
                  <a:schemeClr val="tx1"/>
                </a:solidFill>
                <a:latin typeface="Arial Narrow" pitchFamily="34" charset="0"/>
              </a:rPr>
              <a:t>d’étude</a:t>
            </a:r>
            <a:r>
              <a:rPr lang="de-CH" sz="850" dirty="0">
                <a:solidFill>
                  <a:schemeClr val="tx1"/>
                </a:solidFill>
                <a:latin typeface="Arial Narrow" pitchFamily="34" charset="0"/>
              </a:rPr>
              <a:t> – </a:t>
            </a:r>
            <a:r>
              <a:rPr lang="de-CH" sz="850" u="sng" dirty="0">
                <a:solidFill>
                  <a:schemeClr val="tx1"/>
                </a:solidFill>
                <a:latin typeface="Arial Narrow" pitchFamily="34" charset="0"/>
              </a:rPr>
              <a:t>avant-</a:t>
            </a:r>
            <a:r>
              <a:rPr lang="de-CH" sz="850" u="sng" dirty="0" err="1">
                <a:solidFill>
                  <a:schemeClr val="tx1"/>
                </a:solidFill>
                <a:latin typeface="Arial Narrow" pitchFamily="34" charset="0"/>
              </a:rPr>
              <a:t>projet</a:t>
            </a:r>
            <a:endParaRPr lang="de-CH" sz="850" u="sng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6" name="Chevron 85"/>
          <p:cNvSpPr/>
          <p:nvPr/>
        </p:nvSpPr>
        <p:spPr>
          <a:xfrm>
            <a:off x="3362648" y="4686175"/>
            <a:ext cx="989074" cy="576064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" tIns="25200" rIns="25200" bIns="25200" rtlCol="0" anchor="ctr"/>
          <a:lstStyle/>
          <a:p>
            <a:pPr algn="ctr"/>
            <a:r>
              <a:rPr lang="de-CH" sz="850" dirty="0" err="1">
                <a:solidFill>
                  <a:schemeClr val="tx1"/>
                </a:solidFill>
                <a:latin typeface="Arial Narrow" pitchFamily="34" charset="0"/>
              </a:rPr>
              <a:t>Planification</a:t>
            </a:r>
            <a:r>
              <a:rPr lang="de-CH" sz="85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850" dirty="0" err="1">
                <a:solidFill>
                  <a:schemeClr val="tx1"/>
                </a:solidFill>
                <a:latin typeface="Arial Narrow" pitchFamily="34" charset="0"/>
              </a:rPr>
              <a:t>détaillée</a:t>
            </a:r>
            <a:r>
              <a:rPr lang="de-CH" sz="850" dirty="0">
                <a:solidFill>
                  <a:schemeClr val="tx1"/>
                </a:solidFill>
                <a:latin typeface="Arial Narrow" pitchFamily="34" charset="0"/>
              </a:rPr>
              <a:t> – </a:t>
            </a:r>
            <a:r>
              <a:rPr lang="de-CH" sz="850" u="sng" dirty="0" err="1" smtClean="0">
                <a:solidFill>
                  <a:schemeClr val="tx1"/>
                </a:solidFill>
                <a:latin typeface="Arial Narrow" pitchFamily="34" charset="0"/>
              </a:rPr>
              <a:t>Projet</a:t>
            </a:r>
            <a:r>
              <a:rPr lang="de-CH" sz="850" u="sng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850" u="sng" dirty="0">
                <a:solidFill>
                  <a:schemeClr val="tx1"/>
                </a:solidFill>
                <a:latin typeface="Arial Narrow" pitchFamily="34" charset="0"/>
              </a:rPr>
              <a:t>de </a:t>
            </a:r>
            <a:r>
              <a:rPr lang="de-CH" sz="850" u="sng" dirty="0" err="1">
                <a:solidFill>
                  <a:schemeClr val="tx1"/>
                </a:solidFill>
                <a:latin typeface="Arial Narrow" pitchFamily="34" charset="0"/>
              </a:rPr>
              <a:t>construction</a:t>
            </a:r>
            <a:r>
              <a:rPr lang="de-CH" sz="850" u="sng" dirty="0">
                <a:solidFill>
                  <a:schemeClr val="tx1"/>
                </a:solidFill>
                <a:latin typeface="Arial Narrow" pitchFamily="34" charset="0"/>
              </a:rPr>
              <a:t>, </a:t>
            </a:r>
            <a:r>
              <a:rPr lang="de-CH" sz="850" u="sng" dirty="0" err="1">
                <a:solidFill>
                  <a:schemeClr val="tx1"/>
                </a:solidFill>
                <a:latin typeface="Arial Narrow" pitchFamily="34" charset="0"/>
              </a:rPr>
              <a:t>attribution</a:t>
            </a:r>
            <a:endParaRPr lang="de-CH" sz="85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7" name="Chevron 86"/>
          <p:cNvSpPr/>
          <p:nvPr/>
        </p:nvSpPr>
        <p:spPr>
          <a:xfrm>
            <a:off x="4238625" y="4682975"/>
            <a:ext cx="788827" cy="576064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50" u="sng" dirty="0" err="1">
                <a:solidFill>
                  <a:schemeClr val="tx1"/>
                </a:solidFill>
                <a:latin typeface="Arial Narrow" pitchFamily="34" charset="0"/>
              </a:rPr>
              <a:t>Réalisation</a:t>
            </a:r>
            <a:r>
              <a:rPr lang="de-CH" sz="850" u="sng" dirty="0">
                <a:solidFill>
                  <a:schemeClr val="tx1"/>
                </a:solidFill>
                <a:latin typeface="Arial Narrow" pitchFamily="34" charset="0"/>
              </a:rPr>
              <a:t>,</a:t>
            </a:r>
            <a:r>
              <a:rPr lang="de-CH" sz="85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850" dirty="0" err="1">
                <a:solidFill>
                  <a:schemeClr val="tx1"/>
                </a:solidFill>
                <a:latin typeface="Arial Narrow" pitchFamily="34" charset="0"/>
              </a:rPr>
              <a:t>remise</a:t>
            </a:r>
            <a:endParaRPr lang="de-CH" sz="85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8" name="Chevron 87"/>
          <p:cNvSpPr/>
          <p:nvPr/>
        </p:nvSpPr>
        <p:spPr>
          <a:xfrm>
            <a:off x="4909460" y="4682975"/>
            <a:ext cx="869040" cy="576064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u="sng" dirty="0" err="1">
                <a:solidFill>
                  <a:schemeClr val="tx1"/>
                </a:solidFill>
                <a:latin typeface="Arial Narrow" pitchFamily="34" charset="0"/>
              </a:rPr>
              <a:t>Optimisation</a:t>
            </a:r>
            <a:r>
              <a:rPr lang="de-CH" sz="900" u="sng" dirty="0">
                <a:solidFill>
                  <a:schemeClr val="tx1"/>
                </a:solidFill>
                <a:latin typeface="Arial Narrow" pitchFamily="34" charset="0"/>
              </a:rPr>
              <a:t> de </a:t>
            </a:r>
            <a:r>
              <a:rPr lang="de-CH" sz="900" u="sng" dirty="0" err="1">
                <a:solidFill>
                  <a:schemeClr val="tx1"/>
                </a:solidFill>
                <a:latin typeface="Arial Narrow" pitchFamily="34" charset="0"/>
              </a:rPr>
              <a:t>l’exploitation</a:t>
            </a:r>
            <a:endParaRPr lang="de-CH" sz="900" u="sng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9" name="Chevron 88"/>
          <p:cNvSpPr/>
          <p:nvPr/>
        </p:nvSpPr>
        <p:spPr>
          <a:xfrm>
            <a:off x="5663951" y="4686175"/>
            <a:ext cx="846827" cy="576064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u="sng" dirty="0">
                <a:solidFill>
                  <a:schemeClr val="tx1"/>
                </a:solidFill>
                <a:latin typeface="Arial Narrow" pitchFamily="34" charset="0"/>
              </a:rPr>
              <a:t>Exploitation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, 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gestion</a:t>
            </a:r>
            <a:endParaRPr lang="de-CH" sz="9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90" name="Rechteck 89"/>
          <p:cNvSpPr/>
          <p:nvPr/>
        </p:nvSpPr>
        <p:spPr bwMode="auto">
          <a:xfrm>
            <a:off x="393132" y="3797168"/>
            <a:ext cx="940199" cy="28451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CH" sz="900" i="1" dirty="0" err="1">
                <a:latin typeface="Arial Narrow" pitchFamily="34" charset="0"/>
              </a:rPr>
              <a:t>Envoyer</a:t>
            </a:r>
            <a:r>
              <a:rPr lang="de-CH" sz="900" i="1" dirty="0">
                <a:latin typeface="Arial Narrow" pitchFamily="34" charset="0"/>
              </a:rPr>
              <a:t> des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CH" sz="900" i="1" dirty="0" err="1">
                <a:latin typeface="Arial Narrow" pitchFamily="34" charset="0"/>
              </a:rPr>
              <a:t>informations</a:t>
            </a:r>
            <a:endParaRPr kumimoji="0" lang="de-CH" sz="8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91" name="Rechteck 90"/>
          <p:cNvSpPr/>
          <p:nvPr/>
        </p:nvSpPr>
        <p:spPr bwMode="auto">
          <a:xfrm>
            <a:off x="417469" y="2742239"/>
            <a:ext cx="947919" cy="28803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CH" sz="900" i="1" dirty="0" err="1">
                <a:latin typeface="Arial Narrow" pitchFamily="34" charset="0"/>
              </a:rPr>
              <a:t>Recevoir</a:t>
            </a:r>
            <a:r>
              <a:rPr lang="de-CH" sz="900" i="1" dirty="0">
                <a:latin typeface="Arial Narrow" pitchFamily="34" charset="0"/>
              </a:rPr>
              <a:t> des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CH" sz="900" i="1" dirty="0" err="1">
                <a:latin typeface="Arial Narrow" pitchFamily="34" charset="0"/>
              </a:rPr>
              <a:t>informations</a:t>
            </a:r>
            <a:endParaRPr kumimoji="0" lang="de-CH" sz="8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92" name="Rechteck 91"/>
          <p:cNvSpPr/>
          <p:nvPr/>
        </p:nvSpPr>
        <p:spPr bwMode="auto">
          <a:xfrm>
            <a:off x="397228" y="1801575"/>
            <a:ext cx="922505" cy="28803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CH" sz="900" i="1" dirty="0" err="1">
                <a:latin typeface="Arial Narrow" pitchFamily="34" charset="0"/>
              </a:rPr>
              <a:t>Participer</a:t>
            </a:r>
            <a:endParaRPr kumimoji="0" lang="de-CH" sz="9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93" name="Gerade Verbindung mit Pfeil 92"/>
          <p:cNvCxnSpPr/>
          <p:nvPr/>
        </p:nvCxnSpPr>
        <p:spPr bwMode="auto">
          <a:xfrm>
            <a:off x="627416" y="3064675"/>
            <a:ext cx="489528" cy="2418"/>
          </a:xfrm>
          <a:prstGeom prst="straightConnector1">
            <a:avLst/>
          </a:prstGeom>
          <a:ln w="28575">
            <a:headEnd type="triangl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94" name="Rechteck 93"/>
          <p:cNvSpPr/>
          <p:nvPr/>
        </p:nvSpPr>
        <p:spPr bwMode="auto">
          <a:xfrm>
            <a:off x="393132" y="877798"/>
            <a:ext cx="926601" cy="28803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CH" sz="900" i="1" dirty="0" err="1">
                <a:latin typeface="Arial Narrow" pitchFamily="34" charset="0"/>
              </a:rPr>
              <a:t>Agir</a:t>
            </a:r>
            <a:r>
              <a:rPr lang="de-CH" sz="800" i="1" dirty="0">
                <a:latin typeface="Arial Narrow" pitchFamily="34" charset="0"/>
              </a:rPr>
              <a:t> </a:t>
            </a:r>
            <a:endParaRPr kumimoji="0" lang="de-CH" sz="8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95" name="Gerader Verbinder 94"/>
          <p:cNvCxnSpPr/>
          <p:nvPr/>
        </p:nvCxnSpPr>
        <p:spPr bwMode="auto">
          <a:xfrm flipV="1">
            <a:off x="1505044" y="3065043"/>
            <a:ext cx="290763" cy="876139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6" name="Gerader Verbinder 95"/>
          <p:cNvCxnSpPr/>
          <p:nvPr/>
        </p:nvCxnSpPr>
        <p:spPr bwMode="auto">
          <a:xfrm flipH="1" flipV="1">
            <a:off x="1792871" y="3065884"/>
            <a:ext cx="308729" cy="875298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7" name="Gerader Verbinder 96"/>
          <p:cNvCxnSpPr/>
          <p:nvPr/>
        </p:nvCxnSpPr>
        <p:spPr bwMode="auto">
          <a:xfrm flipV="1">
            <a:off x="2610985" y="1232259"/>
            <a:ext cx="398429" cy="269893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8" name="Gerader Verbinder 97"/>
          <p:cNvCxnSpPr/>
          <p:nvPr/>
        </p:nvCxnSpPr>
        <p:spPr bwMode="auto">
          <a:xfrm flipH="1" flipV="1">
            <a:off x="3006004" y="1232259"/>
            <a:ext cx="410909" cy="2708924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9" name="Gerader Verbinder 98"/>
          <p:cNvCxnSpPr/>
          <p:nvPr/>
        </p:nvCxnSpPr>
        <p:spPr bwMode="auto">
          <a:xfrm flipH="1">
            <a:off x="3410445" y="3047133"/>
            <a:ext cx="727205" cy="884056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0" name="Gerader Verbinder 99"/>
          <p:cNvCxnSpPr/>
          <p:nvPr/>
        </p:nvCxnSpPr>
        <p:spPr bwMode="auto">
          <a:xfrm flipV="1">
            <a:off x="4130839" y="1266893"/>
            <a:ext cx="187553" cy="1797782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1" name="Gerader Verbinder 100"/>
          <p:cNvCxnSpPr/>
          <p:nvPr/>
        </p:nvCxnSpPr>
        <p:spPr bwMode="auto">
          <a:xfrm flipH="1" flipV="1">
            <a:off x="4318392" y="1255142"/>
            <a:ext cx="311396" cy="2686042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2" name="Gerader Verbinder 101"/>
          <p:cNvCxnSpPr/>
          <p:nvPr/>
        </p:nvCxnSpPr>
        <p:spPr bwMode="auto">
          <a:xfrm flipH="1">
            <a:off x="5352599" y="2036131"/>
            <a:ext cx="329509" cy="1028544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3" name="Gerader Verbinder 102"/>
          <p:cNvCxnSpPr/>
          <p:nvPr/>
        </p:nvCxnSpPr>
        <p:spPr bwMode="auto">
          <a:xfrm flipV="1">
            <a:off x="2097209" y="2036135"/>
            <a:ext cx="228506" cy="1905047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4" name="Gerader Verbinder 103"/>
          <p:cNvCxnSpPr/>
          <p:nvPr/>
        </p:nvCxnSpPr>
        <p:spPr bwMode="auto">
          <a:xfrm flipH="1" flipV="1">
            <a:off x="2333087" y="2036132"/>
            <a:ext cx="291827" cy="1895057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5" name="Freihandform 104"/>
          <p:cNvSpPr/>
          <p:nvPr/>
        </p:nvSpPr>
        <p:spPr>
          <a:xfrm>
            <a:off x="773505" y="1109559"/>
            <a:ext cx="201168" cy="210312"/>
          </a:xfrm>
          <a:custGeom>
            <a:avLst/>
            <a:gdLst>
              <a:gd name="connsiteX0" fmla="*/ 0 w 201168"/>
              <a:gd name="connsiteY0" fmla="*/ 109728 h 210312"/>
              <a:gd name="connsiteX1" fmla="*/ 91440 w 201168"/>
              <a:gd name="connsiteY1" fmla="*/ 210312 h 210312"/>
              <a:gd name="connsiteX2" fmla="*/ 192024 w 201168"/>
              <a:gd name="connsiteY2" fmla="*/ 9144 h 210312"/>
              <a:gd name="connsiteX3" fmla="*/ 201168 w 201168"/>
              <a:gd name="connsiteY3" fmla="*/ 0 h 210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168" h="210312">
                <a:moveTo>
                  <a:pt x="0" y="109728"/>
                </a:moveTo>
                <a:lnTo>
                  <a:pt x="91440" y="210312"/>
                </a:lnTo>
                <a:lnTo>
                  <a:pt x="192024" y="9144"/>
                </a:lnTo>
                <a:lnTo>
                  <a:pt x="201168" y="0"/>
                </a:lnTo>
              </a:path>
            </a:pathLst>
          </a:custGeom>
          <a:ln w="28575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6" name="Rechteckige Legende 105"/>
          <p:cNvSpPr/>
          <p:nvPr/>
        </p:nvSpPr>
        <p:spPr>
          <a:xfrm>
            <a:off x="2105964" y="753495"/>
            <a:ext cx="880146" cy="513398"/>
          </a:xfrm>
          <a:prstGeom prst="wedgeRectCallout">
            <a:avLst>
              <a:gd name="adj1" fmla="val 45211"/>
              <a:gd name="adj2" fmla="val 64018"/>
            </a:avLst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Signature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déclaration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d’intention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,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contrat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préliminaire</a:t>
            </a:r>
            <a:endParaRPr lang="de-CH" sz="9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7" name="Rechteckige Legende 106"/>
          <p:cNvSpPr/>
          <p:nvPr/>
        </p:nvSpPr>
        <p:spPr>
          <a:xfrm>
            <a:off x="4072450" y="767368"/>
            <a:ext cx="786232" cy="418163"/>
          </a:xfrm>
          <a:prstGeom prst="wedgeRectCallout">
            <a:avLst/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Signature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contrat</a:t>
            </a:r>
            <a:endParaRPr lang="de-CH" sz="9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8" name="Rechteckige Legende 107"/>
          <p:cNvSpPr/>
          <p:nvPr/>
        </p:nvSpPr>
        <p:spPr>
          <a:xfrm>
            <a:off x="1627744" y="1467648"/>
            <a:ext cx="1278085" cy="450579"/>
          </a:xfrm>
          <a:prstGeom prst="wedgeRectCallout">
            <a:avLst>
              <a:gd name="adj1" fmla="val -604"/>
              <a:gd name="adj2" fmla="val 80722"/>
            </a:avLst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Dialogue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,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retours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sur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le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projet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  <a:sym typeface="Wingdings" panose="05000000000000000000" pitchFamily="2" charset="2"/>
              </a:rPr>
              <a:t> Le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  <a:sym typeface="Wingdings" panose="05000000000000000000" pitchFamily="2" charset="2"/>
              </a:rPr>
              <a:t>client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  <a:sym typeface="Wingdings" panose="05000000000000000000" pitchFamily="2" charset="2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  <a:sym typeface="Wingdings" panose="05000000000000000000" pitchFamily="2" charset="2"/>
              </a:rPr>
              <a:t>clé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  <a:sym typeface="Wingdings" panose="05000000000000000000" pitchFamily="2" charset="2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  <a:sym typeface="Wingdings" panose="05000000000000000000" pitchFamily="2" charset="2"/>
              </a:rPr>
              <a:t>s’identifie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  <a:sym typeface="Wingdings" panose="05000000000000000000" pitchFamily="2" charset="2"/>
              </a:rPr>
              <a:t> au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  <a:sym typeface="Wingdings" panose="05000000000000000000" pitchFamily="2" charset="2"/>
              </a:rPr>
              <a:t>projet</a:t>
            </a:r>
            <a:endParaRPr lang="de-CH" sz="9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9" name="Rechteckige Legende 108"/>
          <p:cNvSpPr/>
          <p:nvPr/>
        </p:nvSpPr>
        <p:spPr>
          <a:xfrm>
            <a:off x="1443322" y="2502331"/>
            <a:ext cx="786232" cy="415488"/>
          </a:xfrm>
          <a:prstGeom prst="wedgeRectCallout">
            <a:avLst>
              <a:gd name="adj1" fmla="val -2477"/>
              <a:gd name="adj2" fmla="val 79994"/>
            </a:avLst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Clarification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des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besoins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du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client</a:t>
            </a:r>
            <a:endParaRPr lang="de-CH" sz="9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0" name="Rechteckige Legende 109"/>
          <p:cNvSpPr/>
          <p:nvPr/>
        </p:nvSpPr>
        <p:spPr>
          <a:xfrm>
            <a:off x="5214087" y="1492754"/>
            <a:ext cx="1075981" cy="425474"/>
          </a:xfrm>
          <a:prstGeom prst="wedgeRectCallout">
            <a:avLst>
              <a:gd name="adj1" fmla="val 4732"/>
              <a:gd name="adj2" fmla="val 76653"/>
            </a:avLst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Le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client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clé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donne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des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idées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pour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optimiser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l’exploitation</a:t>
            </a:r>
            <a:endParaRPr lang="de-CH" sz="9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1" name="Rechteckige Legende 110"/>
          <p:cNvSpPr/>
          <p:nvPr/>
        </p:nvSpPr>
        <p:spPr>
          <a:xfrm>
            <a:off x="4574249" y="2502331"/>
            <a:ext cx="786232" cy="415488"/>
          </a:xfrm>
          <a:prstGeom prst="wedgeRectCallout">
            <a:avLst>
              <a:gd name="adj1" fmla="val 50142"/>
              <a:gd name="adj2" fmla="val 106234"/>
            </a:avLst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Retours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de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l’exploitation</a:t>
            </a:r>
            <a:endParaRPr lang="de-CH" sz="9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2" name="Rechteckige Legende 111"/>
          <p:cNvSpPr/>
          <p:nvPr/>
        </p:nvSpPr>
        <p:spPr>
          <a:xfrm>
            <a:off x="3264703" y="2422689"/>
            <a:ext cx="912750" cy="418163"/>
          </a:xfrm>
          <a:prstGeom prst="wedgeRectCallout">
            <a:avLst>
              <a:gd name="adj1" fmla="val 49787"/>
              <a:gd name="adj2" fmla="val 108008"/>
            </a:avLst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Clarifications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pour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la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planification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détaillée</a:t>
            </a:r>
            <a:endParaRPr lang="de-CH" sz="9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3" name="Rechteckige Legende 112"/>
          <p:cNvSpPr/>
          <p:nvPr/>
        </p:nvSpPr>
        <p:spPr>
          <a:xfrm>
            <a:off x="3882001" y="4138474"/>
            <a:ext cx="1348400" cy="430401"/>
          </a:xfrm>
          <a:prstGeom prst="wedgeRectCallout">
            <a:avLst>
              <a:gd name="adj1" fmla="val 9212"/>
              <a:gd name="adj2" fmla="val -88686"/>
            </a:avLst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Informations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sur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la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construction</a:t>
            </a:r>
            <a:endParaRPr lang="de-CH" sz="900" dirty="0">
              <a:solidFill>
                <a:schemeClr val="tx1"/>
              </a:solidFill>
              <a:latin typeface="Arial Narrow" pitchFamily="34" charset="0"/>
            </a:endParaRPr>
          </a:p>
        </p:txBody>
      </p:sp>
      <p:cxnSp>
        <p:nvCxnSpPr>
          <p:cNvPr id="114" name="Gerader Verbinder 113"/>
          <p:cNvCxnSpPr/>
          <p:nvPr/>
        </p:nvCxnSpPr>
        <p:spPr bwMode="auto">
          <a:xfrm flipH="1">
            <a:off x="4629788" y="3064675"/>
            <a:ext cx="724176" cy="866514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5" name="Rechteck 114"/>
          <p:cNvSpPr/>
          <p:nvPr/>
        </p:nvSpPr>
        <p:spPr>
          <a:xfrm>
            <a:off x="1367121" y="4138474"/>
            <a:ext cx="2474675" cy="438367"/>
          </a:xfrm>
          <a:prstGeom prst="rect">
            <a:avLst/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Informations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actuelles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sur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 le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projet</a:t>
            </a:r>
            <a:endParaRPr lang="de-CH" sz="9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6" name="Gleichschenkliges Dreieck 115"/>
          <p:cNvSpPr/>
          <p:nvPr/>
        </p:nvSpPr>
        <p:spPr>
          <a:xfrm>
            <a:off x="1443322" y="3990887"/>
            <a:ext cx="166226" cy="147587"/>
          </a:xfrm>
          <a:prstGeom prst="triangle">
            <a:avLst/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800" dirty="0" err="1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7" name="Gleichschenkliges Dreieck 116"/>
          <p:cNvSpPr/>
          <p:nvPr/>
        </p:nvSpPr>
        <p:spPr>
          <a:xfrm>
            <a:off x="2019386" y="3997208"/>
            <a:ext cx="166226" cy="147587"/>
          </a:xfrm>
          <a:prstGeom prst="triangle">
            <a:avLst/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800" dirty="0" err="1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8" name="Gleichschenkliges Dreieck 117"/>
          <p:cNvSpPr/>
          <p:nvPr/>
        </p:nvSpPr>
        <p:spPr>
          <a:xfrm>
            <a:off x="2545652" y="3997208"/>
            <a:ext cx="166226" cy="147587"/>
          </a:xfrm>
          <a:prstGeom prst="triangle">
            <a:avLst/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800" dirty="0" err="1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9" name="Gleichschenkliges Dreieck 118"/>
          <p:cNvSpPr/>
          <p:nvPr/>
        </p:nvSpPr>
        <p:spPr>
          <a:xfrm>
            <a:off x="3337740" y="4000779"/>
            <a:ext cx="166226" cy="147587"/>
          </a:xfrm>
          <a:prstGeom prst="triangle">
            <a:avLst/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800" dirty="0" err="1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20" name="Rechteck 119"/>
          <p:cNvSpPr/>
          <p:nvPr/>
        </p:nvSpPr>
        <p:spPr>
          <a:xfrm rot="16200000">
            <a:off x="-1457716" y="2552698"/>
            <a:ext cx="3879087" cy="169200"/>
          </a:xfrm>
          <a:prstGeom prst="rect">
            <a:avLst/>
          </a:prstGeom>
          <a:solidFill>
            <a:srgbClr val="F1BF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Propriétaire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du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projet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 A (responsable des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processus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)</a:t>
            </a:r>
          </a:p>
        </p:txBody>
      </p:sp>
      <p:sp>
        <p:nvSpPr>
          <p:cNvPr id="121" name="Rechteck 120"/>
          <p:cNvSpPr/>
          <p:nvPr/>
        </p:nvSpPr>
        <p:spPr>
          <a:xfrm rot="16200000">
            <a:off x="-684758" y="2552699"/>
            <a:ext cx="3879084" cy="169200"/>
          </a:xfrm>
          <a:prstGeom prst="rect">
            <a:avLst/>
          </a:prstGeom>
          <a:solidFill>
            <a:srgbClr val="F1BF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Client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clé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B </a:t>
            </a:r>
            <a:endParaRPr lang="de-CH" sz="1100" dirty="0">
              <a:solidFill>
                <a:schemeClr val="tx1"/>
              </a:solidFill>
              <a:latin typeface="Arial Narrow" pitchFamily="34" charset="0"/>
            </a:endParaRPr>
          </a:p>
        </p:txBody>
      </p:sp>
      <p:cxnSp>
        <p:nvCxnSpPr>
          <p:cNvPr id="122" name="Gerade Verbindung mit Pfeil 121"/>
          <p:cNvCxnSpPr/>
          <p:nvPr/>
        </p:nvCxnSpPr>
        <p:spPr bwMode="auto">
          <a:xfrm>
            <a:off x="611021" y="2128571"/>
            <a:ext cx="498179" cy="0"/>
          </a:xfrm>
          <a:prstGeom prst="straightConnector1">
            <a:avLst/>
          </a:prstGeom>
          <a:ln w="28575">
            <a:headEnd type="triangl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3" name="Gerade Verbindung mit Pfeil 122"/>
          <p:cNvCxnSpPr/>
          <p:nvPr/>
        </p:nvCxnSpPr>
        <p:spPr bwMode="auto">
          <a:xfrm flipV="1">
            <a:off x="619243" y="4144795"/>
            <a:ext cx="498065" cy="3571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4" name="Gerader Verbinder 123"/>
          <p:cNvCxnSpPr/>
          <p:nvPr/>
        </p:nvCxnSpPr>
        <p:spPr>
          <a:xfrm flipV="1">
            <a:off x="1349845" y="355803"/>
            <a:ext cx="0" cy="5292587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Rechteck 124"/>
          <p:cNvSpPr/>
          <p:nvPr/>
        </p:nvSpPr>
        <p:spPr bwMode="auto">
          <a:xfrm>
            <a:off x="393132" y="355803"/>
            <a:ext cx="956713" cy="28451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CH" sz="1000" i="1" dirty="0" err="1">
                <a:latin typeface="Arial Narrow" pitchFamily="34" charset="0"/>
              </a:rPr>
              <a:t>Quatre</a:t>
            </a:r>
            <a:r>
              <a:rPr lang="de-CH" sz="1000" i="1" dirty="0">
                <a:latin typeface="Arial Narrow" pitchFamily="34" charset="0"/>
              </a:rPr>
              <a:t> </a:t>
            </a:r>
            <a:r>
              <a:rPr lang="de-CH" sz="1000" i="1" dirty="0" err="1">
                <a:latin typeface="Arial Narrow" pitchFamily="34" charset="0"/>
              </a:rPr>
              <a:t>niveaux</a:t>
            </a:r>
            <a:r>
              <a:rPr lang="de-CH" sz="1000" i="1" dirty="0">
                <a:latin typeface="Arial Narrow" pitchFamily="34" charset="0"/>
              </a:rPr>
              <a:t>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CH" sz="1000" i="1" dirty="0" err="1">
                <a:latin typeface="Arial Narrow" pitchFamily="34" charset="0"/>
              </a:rPr>
              <a:t>d’interaction</a:t>
            </a:r>
            <a:endParaRPr kumimoji="0" lang="de-CH" sz="10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26" name="Rechteck 125"/>
          <p:cNvSpPr/>
          <p:nvPr/>
        </p:nvSpPr>
        <p:spPr bwMode="auto">
          <a:xfrm>
            <a:off x="1343472" y="397155"/>
            <a:ext cx="5378644" cy="28451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CH" sz="1000" i="1" dirty="0" err="1">
                <a:latin typeface="Arial Narrow" pitchFamily="34" charset="0"/>
              </a:rPr>
              <a:t>Ligne</a:t>
            </a:r>
            <a:r>
              <a:rPr lang="de-CH" sz="1000" i="1" dirty="0">
                <a:latin typeface="Arial Narrow" pitchFamily="34" charset="0"/>
              </a:rPr>
              <a:t>: exemple </a:t>
            </a:r>
            <a:r>
              <a:rPr lang="de-CH" sz="1000" i="1" dirty="0" err="1">
                <a:latin typeface="Arial Narrow" pitchFamily="34" charset="0"/>
              </a:rPr>
              <a:t>d’interactions</a:t>
            </a:r>
            <a:r>
              <a:rPr lang="de-CH" sz="1000" i="1" dirty="0">
                <a:latin typeface="Arial Narrow" pitchFamily="34" charset="0"/>
              </a:rPr>
              <a:t> entre la </a:t>
            </a:r>
            <a:r>
              <a:rPr lang="de-CH" sz="1000" i="1" dirty="0" err="1">
                <a:latin typeface="Arial Narrow" pitchFamily="34" charset="0"/>
              </a:rPr>
              <a:t>propriétaire</a:t>
            </a:r>
            <a:r>
              <a:rPr lang="de-CH" sz="1000" i="1" dirty="0">
                <a:latin typeface="Arial Narrow" pitchFamily="34" charset="0"/>
              </a:rPr>
              <a:t> du </a:t>
            </a:r>
            <a:r>
              <a:rPr lang="de-CH" sz="1000" i="1" dirty="0" err="1">
                <a:latin typeface="Arial Narrow" pitchFamily="34" charset="0"/>
              </a:rPr>
              <a:t>projet</a:t>
            </a:r>
            <a:r>
              <a:rPr lang="de-CH" sz="1000" i="1" dirty="0">
                <a:latin typeface="Arial Narrow" pitchFamily="34" charset="0"/>
              </a:rPr>
              <a:t> A et le </a:t>
            </a:r>
            <a:r>
              <a:rPr lang="de-CH" sz="1000" i="1" dirty="0" err="1">
                <a:latin typeface="Arial Narrow" pitchFamily="34" charset="0"/>
              </a:rPr>
              <a:t>client</a:t>
            </a:r>
            <a:r>
              <a:rPr lang="de-CH" sz="1000" i="1" dirty="0">
                <a:latin typeface="Arial Narrow" pitchFamily="34" charset="0"/>
              </a:rPr>
              <a:t> </a:t>
            </a:r>
            <a:r>
              <a:rPr lang="de-CH" sz="1000" i="1" dirty="0" err="1">
                <a:latin typeface="Arial Narrow" pitchFamily="34" charset="0"/>
              </a:rPr>
              <a:t>clé</a:t>
            </a:r>
            <a:r>
              <a:rPr lang="de-CH" sz="1000" i="1" dirty="0">
                <a:latin typeface="Arial Narrow" pitchFamily="34" charset="0"/>
              </a:rPr>
              <a:t> B au </a:t>
            </a:r>
            <a:r>
              <a:rPr lang="de-CH" sz="1000" i="1" dirty="0" err="1">
                <a:latin typeface="Arial Narrow" pitchFamily="34" charset="0"/>
              </a:rPr>
              <a:t>cours</a:t>
            </a:r>
            <a:r>
              <a:rPr lang="de-CH" sz="1000" i="1" dirty="0">
                <a:latin typeface="Arial Narrow" pitchFamily="34" charset="0"/>
              </a:rPr>
              <a:t> des </a:t>
            </a:r>
            <a:r>
              <a:rPr lang="de-CH" sz="1000" i="1" dirty="0" err="1">
                <a:latin typeface="Arial Narrow" pitchFamily="34" charset="0"/>
              </a:rPr>
              <a:t>phases</a:t>
            </a:r>
            <a:endParaRPr kumimoji="0" lang="de-CH" sz="10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27" name="Ellipse 126"/>
          <p:cNvSpPr/>
          <p:nvPr/>
        </p:nvSpPr>
        <p:spPr>
          <a:xfrm>
            <a:off x="5713223" y="2017051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12</a:t>
            </a:r>
          </a:p>
        </p:txBody>
      </p:sp>
      <p:sp>
        <p:nvSpPr>
          <p:cNvPr id="128" name="Ellipse 127"/>
          <p:cNvSpPr/>
          <p:nvPr/>
        </p:nvSpPr>
        <p:spPr>
          <a:xfrm>
            <a:off x="5360481" y="2989785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11</a:t>
            </a:r>
          </a:p>
        </p:txBody>
      </p:sp>
      <p:sp>
        <p:nvSpPr>
          <p:cNvPr id="129" name="Ellipse 128"/>
          <p:cNvSpPr/>
          <p:nvPr/>
        </p:nvSpPr>
        <p:spPr>
          <a:xfrm>
            <a:off x="4817679" y="3796489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10</a:t>
            </a:r>
          </a:p>
        </p:txBody>
      </p:sp>
      <p:sp>
        <p:nvSpPr>
          <p:cNvPr id="130" name="Ellipse 129"/>
          <p:cNvSpPr/>
          <p:nvPr/>
        </p:nvSpPr>
        <p:spPr>
          <a:xfrm>
            <a:off x="4410180" y="1215648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9</a:t>
            </a:r>
          </a:p>
        </p:txBody>
      </p:sp>
      <p:sp>
        <p:nvSpPr>
          <p:cNvPr id="131" name="Ellipse 130"/>
          <p:cNvSpPr/>
          <p:nvPr/>
        </p:nvSpPr>
        <p:spPr>
          <a:xfrm>
            <a:off x="4105498" y="3076348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8</a:t>
            </a:r>
          </a:p>
        </p:txBody>
      </p:sp>
      <p:sp>
        <p:nvSpPr>
          <p:cNvPr id="132" name="Ellipse 131"/>
          <p:cNvSpPr/>
          <p:nvPr/>
        </p:nvSpPr>
        <p:spPr>
          <a:xfrm>
            <a:off x="3526393" y="3805107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7</a:t>
            </a:r>
          </a:p>
        </p:txBody>
      </p:sp>
      <p:sp>
        <p:nvSpPr>
          <p:cNvPr id="133" name="Ellipse 132"/>
          <p:cNvSpPr/>
          <p:nvPr/>
        </p:nvSpPr>
        <p:spPr>
          <a:xfrm>
            <a:off x="3012702" y="1014893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6</a:t>
            </a:r>
          </a:p>
        </p:txBody>
      </p:sp>
      <p:sp>
        <p:nvSpPr>
          <p:cNvPr id="134" name="Ellipse 133"/>
          <p:cNvSpPr/>
          <p:nvPr/>
        </p:nvSpPr>
        <p:spPr>
          <a:xfrm>
            <a:off x="2707706" y="3815183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5</a:t>
            </a:r>
          </a:p>
        </p:txBody>
      </p:sp>
      <p:sp>
        <p:nvSpPr>
          <p:cNvPr id="135" name="Ellipse 134"/>
          <p:cNvSpPr/>
          <p:nvPr/>
        </p:nvSpPr>
        <p:spPr>
          <a:xfrm>
            <a:off x="2394614" y="1978355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4</a:t>
            </a:r>
          </a:p>
        </p:txBody>
      </p:sp>
      <p:sp>
        <p:nvSpPr>
          <p:cNvPr id="136" name="Ellipse 135"/>
          <p:cNvSpPr/>
          <p:nvPr/>
        </p:nvSpPr>
        <p:spPr>
          <a:xfrm>
            <a:off x="2145451" y="3815183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3</a:t>
            </a:r>
          </a:p>
        </p:txBody>
      </p:sp>
      <p:sp>
        <p:nvSpPr>
          <p:cNvPr id="137" name="Ellipse 136"/>
          <p:cNvSpPr/>
          <p:nvPr/>
        </p:nvSpPr>
        <p:spPr>
          <a:xfrm>
            <a:off x="1831396" y="2957766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2</a:t>
            </a:r>
          </a:p>
        </p:txBody>
      </p:sp>
      <p:sp>
        <p:nvSpPr>
          <p:cNvPr id="138" name="Ellipse 137"/>
          <p:cNvSpPr/>
          <p:nvPr/>
        </p:nvSpPr>
        <p:spPr>
          <a:xfrm>
            <a:off x="1573919" y="3823463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0503638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ecoFarbschem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6B77"/>
      </a:accent1>
      <a:accent2>
        <a:srgbClr val="4E93A4"/>
      </a:accent2>
      <a:accent3>
        <a:srgbClr val="9BC2CA"/>
      </a:accent3>
      <a:accent4>
        <a:srgbClr val="E32523"/>
      </a:accent4>
      <a:accent5>
        <a:srgbClr val="E58776"/>
      </a:accent5>
      <a:accent6>
        <a:srgbClr val="F1BFAC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DD9DE"/>
        </a:solidFill>
        <a:ln>
          <a:noFill/>
        </a:ln>
      </a:spPr>
      <a:bodyPr lIns="36000" tIns="25200" rIns="36000" bIns="25200" rtlCol="0" anchor="ctr"/>
      <a:lstStyle>
        <a:defPPr algn="ctr">
          <a:defRPr sz="1100" dirty="0" err="1" smtClean="0">
            <a:solidFill>
              <a:schemeClr val="tx1"/>
            </a:solidFill>
            <a:latin typeface="Arial Narrow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36000" tIns="25200" rIns="36000" bIns="25200" rtlCol="0">
        <a:spAutoFit/>
      </a:bodyPr>
      <a:lstStyle>
        <a:defPPr algn="ctr">
          <a:defRPr sz="1100" dirty="0" smtClean="0">
            <a:latin typeface="Arial Narrow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286</Words>
  <Application>Microsoft Office PowerPoint</Application>
  <PresentationFormat>Breitbild</PresentationFormat>
  <Paragraphs>84</Paragraphs>
  <Slides>2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7" baseType="lpstr">
      <vt:lpstr>Arial</vt:lpstr>
      <vt:lpstr>Arial Narrow</vt:lpstr>
      <vt:lpstr>Calibri</vt:lpstr>
      <vt:lpstr>Wingdings</vt:lpstr>
      <vt:lpstr>Larissa</vt:lpstr>
      <vt:lpstr>PowerPoint-Präsentation</vt:lpstr>
      <vt:lpstr>PowerPoint-Präsentation</vt:lpstr>
    </vt:vector>
  </TitlesOfParts>
  <Company>....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von Grünigen</dc:creator>
  <cp:lastModifiedBy>Vanessa Bibic</cp:lastModifiedBy>
  <cp:revision>278</cp:revision>
  <cp:lastPrinted>2019-02-18T15:46:02Z</cp:lastPrinted>
  <dcterms:created xsi:type="dcterms:W3CDTF">2011-11-22T06:50:30Z</dcterms:created>
  <dcterms:modified xsi:type="dcterms:W3CDTF">2020-08-18T14:44:15Z</dcterms:modified>
</cp:coreProperties>
</file>