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>
        <p:scale>
          <a:sx n="100" d="100"/>
          <a:sy n="100" d="100"/>
        </p:scale>
        <p:origin x="66" y="28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18.08.2020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18.08.2020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 76"/>
          <p:cNvSpPr/>
          <p:nvPr/>
        </p:nvSpPr>
        <p:spPr>
          <a:xfrm>
            <a:off x="7392144" y="564997"/>
            <a:ext cx="4608512" cy="988665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Structuration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parties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prenantes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selon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leur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influence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et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leur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importance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CH" sz="1100" dirty="0" err="1">
                <a:solidFill>
                  <a:schemeClr val="tx1"/>
                </a:solidFill>
                <a:latin typeface="Arial Narrow" pitchFamily="34" charset="0"/>
              </a:rPr>
              <a:t>chapitre</a:t>
            </a:r>
            <a:r>
              <a:rPr lang="de-CH" sz="1100" dirty="0">
                <a:solidFill>
                  <a:schemeClr val="tx1"/>
                </a:solidFill>
                <a:latin typeface="Arial Narrow" pitchFamily="34" charset="0"/>
              </a:rPr>
              <a:t> 4.3</a:t>
            </a:r>
          </a:p>
        </p:txBody>
      </p:sp>
      <p:sp>
        <p:nvSpPr>
          <p:cNvPr id="85" name="Rechteck 84"/>
          <p:cNvSpPr/>
          <p:nvPr/>
        </p:nvSpPr>
        <p:spPr>
          <a:xfrm>
            <a:off x="828694" y="2535282"/>
            <a:ext cx="2456398" cy="17998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b" anchorCtr="0"/>
          <a:lstStyle/>
          <a:p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Observer la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situation</a:t>
            </a:r>
            <a:endParaRPr lang="de-CH" sz="11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5" name="Rechteck 164"/>
          <p:cNvSpPr/>
          <p:nvPr/>
        </p:nvSpPr>
        <p:spPr>
          <a:xfrm>
            <a:off x="839416" y="564997"/>
            <a:ext cx="2420605" cy="1985760"/>
          </a:xfrm>
          <a:prstGeom prst="rect">
            <a:avLst/>
          </a:prstGeom>
          <a:solidFill>
            <a:srgbClr val="FCF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t" anchorCtr="0"/>
          <a:lstStyle/>
          <a:p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Intégrer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en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temps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utile</a:t>
            </a:r>
            <a:endParaRPr lang="de-CH" sz="11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6" name="Rechteck 165"/>
          <p:cNvSpPr/>
          <p:nvPr/>
        </p:nvSpPr>
        <p:spPr>
          <a:xfrm>
            <a:off x="3294469" y="2556841"/>
            <a:ext cx="2395667" cy="1778324"/>
          </a:xfrm>
          <a:prstGeom prst="rect">
            <a:avLst/>
          </a:prstGeom>
          <a:solidFill>
            <a:srgbClr val="FDF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b" anchorCtr="0"/>
          <a:lstStyle/>
          <a:p>
            <a:pPr algn="r"/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Ne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pas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oublier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d’informer</a:t>
            </a:r>
            <a:endParaRPr lang="de-CH" sz="1100" b="1" i="1" dirty="0">
              <a:solidFill>
                <a:schemeClr val="tx1"/>
              </a:solidFill>
              <a:latin typeface="Arial Narrow" pitchFamily="34" charset="0"/>
            </a:endParaRPr>
          </a:p>
          <a:p>
            <a:pPr algn="r"/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de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manière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active</a:t>
            </a:r>
            <a:endParaRPr lang="de-CH" sz="11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7" name="Rechteck 166"/>
          <p:cNvSpPr/>
          <p:nvPr/>
        </p:nvSpPr>
        <p:spPr>
          <a:xfrm>
            <a:off x="3257856" y="568402"/>
            <a:ext cx="2432281" cy="1978624"/>
          </a:xfrm>
          <a:prstGeom prst="rect">
            <a:avLst/>
          </a:prstGeom>
          <a:solidFill>
            <a:srgbClr val="FBE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t" anchorCtr="0"/>
          <a:lstStyle/>
          <a:p>
            <a:pPr algn="r"/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Entretenir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contacts</a:t>
            </a:r>
            <a:r>
              <a:rPr lang="de-CH" sz="1100" b="1" i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100" b="1" i="1" dirty="0" err="1">
                <a:solidFill>
                  <a:schemeClr val="tx1"/>
                </a:solidFill>
                <a:latin typeface="Arial Narrow" pitchFamily="34" charset="0"/>
              </a:rPr>
              <a:t>étroits</a:t>
            </a:r>
            <a:endParaRPr lang="de-CH" sz="11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8" name="Line 54"/>
          <p:cNvSpPr>
            <a:spLocks noChangeShapeType="1"/>
          </p:cNvSpPr>
          <p:nvPr/>
        </p:nvSpPr>
        <p:spPr bwMode="auto">
          <a:xfrm>
            <a:off x="3257856" y="776667"/>
            <a:ext cx="3502" cy="3240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BC2C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69" name="Line 55"/>
          <p:cNvSpPr>
            <a:spLocks noChangeShapeType="1"/>
          </p:cNvSpPr>
          <p:nvPr/>
        </p:nvSpPr>
        <p:spPr bwMode="auto">
          <a:xfrm>
            <a:off x="1091874" y="2553022"/>
            <a:ext cx="43200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BC2C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70" name="Rechteck 169"/>
          <p:cNvSpPr/>
          <p:nvPr/>
        </p:nvSpPr>
        <p:spPr>
          <a:xfrm>
            <a:off x="2367717" y="570499"/>
            <a:ext cx="1713787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32523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Influence</a:t>
            </a:r>
            <a:r>
              <a:rPr lang="de-CH" sz="1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potentiellement</a:t>
            </a:r>
            <a:r>
              <a:rPr lang="de-CH" sz="1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élevée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1" name="Rechteck 170"/>
          <p:cNvSpPr/>
          <p:nvPr/>
        </p:nvSpPr>
        <p:spPr>
          <a:xfrm>
            <a:off x="2430628" y="4126749"/>
            <a:ext cx="1642491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32523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Influence</a:t>
            </a:r>
            <a:r>
              <a:rPr lang="de-CH" sz="1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potentiellement</a:t>
            </a:r>
            <a:r>
              <a:rPr lang="de-CH" sz="1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faible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2" name="Rechteck 171"/>
          <p:cNvSpPr/>
          <p:nvPr/>
        </p:nvSpPr>
        <p:spPr>
          <a:xfrm rot="16200000" flipH="1">
            <a:off x="302826" y="2448890"/>
            <a:ext cx="1260001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AB500">
                <a:alpha val="0"/>
              </a:srgbClr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tIns="25200" rIns="36000" bIns="25200" rtlCol="0" anchor="ctr"/>
          <a:lstStyle/>
          <a:p>
            <a:pPr algn="ctr"/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Importance</a:t>
            </a:r>
            <a:r>
              <a:rPr lang="de-CH" sz="1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limitée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3" name="Rechteck 172"/>
          <p:cNvSpPr/>
          <p:nvPr/>
        </p:nvSpPr>
        <p:spPr>
          <a:xfrm rot="5400000">
            <a:off x="4982119" y="2454439"/>
            <a:ext cx="1152000" cy="208265"/>
          </a:xfrm>
          <a:prstGeom prst="rect">
            <a:avLst/>
          </a:prstGeom>
          <a:solidFill>
            <a:srgbClr val="9BC2CA"/>
          </a:solidFill>
          <a:ln w="9525" cap="flat" cmpd="sng" algn="ctr">
            <a:solidFill>
              <a:srgbClr val="EAB500">
                <a:alpha val="0"/>
              </a:srgbClr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b="1" dirty="0">
                <a:solidFill>
                  <a:schemeClr val="tx1"/>
                </a:solidFill>
                <a:latin typeface="Arial Narrow" pitchFamily="34" charset="0"/>
              </a:rPr>
              <a:t>Grande </a:t>
            </a:r>
            <a:r>
              <a:rPr lang="de-CH" sz="1000" b="1" dirty="0" err="1">
                <a:solidFill>
                  <a:schemeClr val="tx1"/>
                </a:solidFill>
                <a:latin typeface="Arial Narrow" pitchFamily="34" charset="0"/>
              </a:rPr>
              <a:t>importance</a:t>
            </a:r>
            <a:endParaRPr lang="de-CH" sz="1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4" name="Rechteck 173"/>
          <p:cNvSpPr/>
          <p:nvPr/>
        </p:nvSpPr>
        <p:spPr>
          <a:xfrm>
            <a:off x="4409408" y="2830547"/>
            <a:ext cx="1002465" cy="33205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Producteurs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d’énergie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5" name="Rechteck 174"/>
          <p:cNvSpPr/>
          <p:nvPr/>
        </p:nvSpPr>
        <p:spPr>
          <a:xfrm>
            <a:off x="1453335" y="1832887"/>
            <a:ext cx="899732" cy="28301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Représentants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des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médias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6" name="Rechteck 175"/>
          <p:cNvSpPr/>
          <p:nvPr/>
        </p:nvSpPr>
        <p:spPr>
          <a:xfrm>
            <a:off x="3579457" y="1439706"/>
            <a:ext cx="937552" cy="23196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Investisseurs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7" name="Rechteck 176"/>
          <p:cNvSpPr/>
          <p:nvPr/>
        </p:nvSpPr>
        <p:spPr>
          <a:xfrm>
            <a:off x="1147928" y="1507487"/>
            <a:ext cx="837194" cy="18879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Experts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8" name="Rechteck 177"/>
          <p:cNvSpPr/>
          <p:nvPr/>
        </p:nvSpPr>
        <p:spPr>
          <a:xfrm>
            <a:off x="4143574" y="3609758"/>
            <a:ext cx="936104" cy="29867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Petits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clients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79" name="Rechteck 178"/>
          <p:cNvSpPr/>
          <p:nvPr/>
        </p:nvSpPr>
        <p:spPr>
          <a:xfrm>
            <a:off x="1586095" y="2161813"/>
            <a:ext cx="1054435" cy="33334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Organisations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société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civile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0" name="Rechteck 179"/>
          <p:cNvSpPr/>
          <p:nvPr/>
        </p:nvSpPr>
        <p:spPr>
          <a:xfrm>
            <a:off x="2779888" y="2028131"/>
            <a:ext cx="720000" cy="19133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Planificateurs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1" name="Rechteck 180"/>
          <p:cNvSpPr/>
          <p:nvPr/>
        </p:nvSpPr>
        <p:spPr>
          <a:xfrm>
            <a:off x="1155226" y="1007231"/>
            <a:ext cx="756000" cy="42725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compétentes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autorisations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2" name="Rechteck 181"/>
          <p:cNvSpPr/>
          <p:nvPr/>
        </p:nvSpPr>
        <p:spPr>
          <a:xfrm>
            <a:off x="4425282" y="852292"/>
            <a:ext cx="936104" cy="202932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Clients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clés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3" name="Rechteck 182"/>
          <p:cNvSpPr/>
          <p:nvPr/>
        </p:nvSpPr>
        <p:spPr>
          <a:xfrm>
            <a:off x="4101279" y="2415447"/>
            <a:ext cx="1007248" cy="296262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Fournisseurs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système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4" name="Rechteck 183"/>
          <p:cNvSpPr/>
          <p:nvPr/>
        </p:nvSpPr>
        <p:spPr>
          <a:xfrm>
            <a:off x="2438873" y="1201535"/>
            <a:ext cx="920823" cy="27200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Exécutif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commune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5" name="Rechteck 184"/>
          <p:cNvSpPr/>
          <p:nvPr/>
        </p:nvSpPr>
        <p:spPr>
          <a:xfrm>
            <a:off x="2574563" y="1525750"/>
            <a:ext cx="939975" cy="29994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Législatif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la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commune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6" name="Rechteck 185"/>
          <p:cNvSpPr/>
          <p:nvPr/>
        </p:nvSpPr>
        <p:spPr>
          <a:xfrm>
            <a:off x="1945543" y="826152"/>
            <a:ext cx="1239985" cy="32660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Autorités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: plan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directeur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cantonal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7" name="Rechteck 186"/>
          <p:cNvSpPr/>
          <p:nvPr/>
        </p:nvSpPr>
        <p:spPr>
          <a:xfrm>
            <a:off x="4577747" y="1292071"/>
            <a:ext cx="1028318" cy="337792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Propriétaires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projet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3612478" y="1953272"/>
            <a:ext cx="953701" cy="304845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DE" sz="1000" dirty="0">
                <a:solidFill>
                  <a:schemeClr val="tx1"/>
                </a:solidFill>
                <a:latin typeface="Arial Narrow" pitchFamily="34" charset="0"/>
              </a:rPr>
              <a:t>S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pécialistes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en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chauffage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9" name="Rechteck 188"/>
          <p:cNvSpPr/>
          <p:nvPr/>
        </p:nvSpPr>
        <p:spPr>
          <a:xfrm>
            <a:off x="3008673" y="2779687"/>
            <a:ext cx="1276149" cy="352967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propriétaires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fonciers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0" name="Rechteck 189"/>
          <p:cNvSpPr/>
          <p:nvPr/>
        </p:nvSpPr>
        <p:spPr>
          <a:xfrm>
            <a:off x="4409408" y="3210021"/>
            <a:ext cx="1002465" cy="30689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Fournisseurs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d’énergie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1" name="Rechteck 190"/>
          <p:cNvSpPr/>
          <p:nvPr/>
        </p:nvSpPr>
        <p:spPr>
          <a:xfrm>
            <a:off x="4427969" y="1718435"/>
            <a:ext cx="965342" cy="19537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Fournisseur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gaz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2" name="Rechteck 191"/>
          <p:cNvSpPr/>
          <p:nvPr/>
        </p:nvSpPr>
        <p:spPr>
          <a:xfrm>
            <a:off x="2668415" y="2286322"/>
            <a:ext cx="936252" cy="20951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Conseil en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énergie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3" name="Rechteck 192"/>
          <p:cNvSpPr/>
          <p:nvPr/>
        </p:nvSpPr>
        <p:spPr>
          <a:xfrm>
            <a:off x="1485095" y="3132654"/>
            <a:ext cx="1276149" cy="475185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Riverains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en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dehors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du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périmètre</a:t>
            </a:r>
            <a:r>
              <a:rPr lang="de-CH" sz="1000" dirty="0">
                <a:solidFill>
                  <a:schemeClr val="tx1"/>
                </a:solidFill>
                <a:latin typeface="Arial Narrow" pitchFamily="34" charset="0"/>
              </a:rPr>
              <a:t> de </a:t>
            </a:r>
            <a:r>
              <a:rPr lang="de-CH" sz="1000" dirty="0" err="1">
                <a:solidFill>
                  <a:schemeClr val="tx1"/>
                </a:solidFill>
                <a:latin typeface="Arial Narrow" pitchFamily="34" charset="0"/>
              </a:rPr>
              <a:t>planification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</Words>
  <Application>Microsoft Office PowerPoint</Application>
  <PresentationFormat>Breitbild</PresentationFormat>
  <Paragraphs>31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Vanessa Bibic</cp:lastModifiedBy>
  <cp:revision>272</cp:revision>
  <cp:lastPrinted>2019-02-18T15:46:02Z</cp:lastPrinted>
  <dcterms:created xsi:type="dcterms:W3CDTF">2011-11-22T06:50:30Z</dcterms:created>
  <dcterms:modified xsi:type="dcterms:W3CDTF">2020-08-18T13:53:41Z</dcterms:modified>
</cp:coreProperties>
</file>