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>
        <p:scale>
          <a:sx n="66" d="100"/>
          <a:sy n="66" d="100"/>
        </p:scale>
        <p:origin x="1872" y="108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Structuration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selon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phase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chapitre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4.2</a:t>
            </a:r>
          </a:p>
        </p:txBody>
      </p:sp>
      <p:cxnSp>
        <p:nvCxnSpPr>
          <p:cNvPr id="79" name="Gerader Verbinder 78"/>
          <p:cNvCxnSpPr/>
          <p:nvPr/>
        </p:nvCxnSpPr>
        <p:spPr>
          <a:xfrm>
            <a:off x="5397110" y="1330972"/>
            <a:ext cx="44601" cy="47306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/>
          <p:cNvCxnSpPr/>
          <p:nvPr/>
        </p:nvCxnSpPr>
        <p:spPr>
          <a:xfrm>
            <a:off x="4627510" y="1341364"/>
            <a:ext cx="47838" cy="4864224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hteck 82"/>
          <p:cNvSpPr/>
          <p:nvPr/>
        </p:nvSpPr>
        <p:spPr>
          <a:xfrm>
            <a:off x="4183632" y="4471947"/>
            <a:ext cx="1884038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Installateurs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chauffage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6" name="Rechteck 85"/>
          <p:cNvSpPr/>
          <p:nvPr/>
        </p:nvSpPr>
        <p:spPr>
          <a:xfrm>
            <a:off x="4430192" y="4286545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Conseil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87" name="Gerader Verbinder 86"/>
          <p:cNvCxnSpPr/>
          <p:nvPr/>
        </p:nvCxnSpPr>
        <p:spPr>
          <a:xfrm>
            <a:off x="3866522" y="1330972"/>
            <a:ext cx="36889" cy="47306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/>
          <p:cNvCxnSpPr/>
          <p:nvPr/>
        </p:nvCxnSpPr>
        <p:spPr>
          <a:xfrm>
            <a:off x="3115496" y="1350436"/>
            <a:ext cx="19807" cy="4855152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r Verbinder 88"/>
          <p:cNvCxnSpPr/>
          <p:nvPr/>
        </p:nvCxnSpPr>
        <p:spPr>
          <a:xfrm flipH="1">
            <a:off x="2319820" y="1341364"/>
            <a:ext cx="27528" cy="4864224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/>
          <p:cNvCxnSpPr/>
          <p:nvPr/>
        </p:nvCxnSpPr>
        <p:spPr>
          <a:xfrm>
            <a:off x="1603174" y="1350437"/>
            <a:ext cx="58390" cy="471113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hteck 90"/>
          <p:cNvSpPr/>
          <p:nvPr/>
        </p:nvSpPr>
        <p:spPr>
          <a:xfrm>
            <a:off x="839416" y="564997"/>
            <a:ext cx="5422322" cy="237034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Phases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9" name="Rechteck 98"/>
          <p:cNvSpPr/>
          <p:nvPr/>
        </p:nvSpPr>
        <p:spPr>
          <a:xfrm>
            <a:off x="566629" y="1929124"/>
            <a:ext cx="1018449" cy="307487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Idée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objectifs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0" name="Rechteck 99"/>
          <p:cNvSpPr/>
          <p:nvPr/>
        </p:nvSpPr>
        <p:spPr>
          <a:xfrm>
            <a:off x="1622958" y="1928180"/>
            <a:ext cx="713330" cy="30843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Étude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faisabilité</a:t>
            </a:r>
            <a:endParaRPr lang="de-CH" sz="7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1" name="Raute 100"/>
          <p:cNvSpPr/>
          <p:nvPr/>
        </p:nvSpPr>
        <p:spPr>
          <a:xfrm>
            <a:off x="1190927" y="1385118"/>
            <a:ext cx="833264" cy="431856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Intérêt</a:t>
            </a: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102" name="Rechteck 101"/>
          <p:cNvSpPr/>
          <p:nvPr/>
        </p:nvSpPr>
        <p:spPr>
          <a:xfrm>
            <a:off x="3139101" y="1939189"/>
            <a:ext cx="710730" cy="297422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appel</a:t>
            </a:r>
            <a:r>
              <a:rPr lang="de-CH" sz="7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750" dirty="0" err="1">
                <a:solidFill>
                  <a:schemeClr val="tx1"/>
                </a:solidFill>
                <a:latin typeface="Arial Narrow" pitchFamily="34" charset="0"/>
              </a:rPr>
              <a:t>d’offres</a:t>
            </a:r>
            <a:endParaRPr lang="de-CH" sz="7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2385979" y="1940614"/>
            <a:ext cx="702006" cy="295997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Avant-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avec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variantes</a:t>
            </a:r>
          </a:p>
        </p:txBody>
      </p:sp>
      <p:sp>
        <p:nvSpPr>
          <p:cNvPr id="104" name="Raute 103"/>
          <p:cNvSpPr/>
          <p:nvPr/>
        </p:nvSpPr>
        <p:spPr>
          <a:xfrm>
            <a:off x="2704941" y="1385515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>
                <a:solidFill>
                  <a:schemeClr val="tx1"/>
                </a:solidFill>
                <a:latin typeface="Arial Narrow" pitchFamily="34" charset="0"/>
              </a:rPr>
              <a:t>Variante ?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5" name="Rechteck 104"/>
          <p:cNvSpPr/>
          <p:nvPr/>
        </p:nvSpPr>
        <p:spPr>
          <a:xfrm>
            <a:off x="3903411" y="1938896"/>
            <a:ext cx="710730" cy="297716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Réalisation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6" name="Raute 105"/>
          <p:cNvSpPr/>
          <p:nvPr/>
        </p:nvSpPr>
        <p:spPr>
          <a:xfrm>
            <a:off x="3441264" y="1378212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Attribution à?</a:t>
            </a:r>
          </a:p>
        </p:txBody>
      </p:sp>
      <p:sp>
        <p:nvSpPr>
          <p:cNvPr id="107" name="Rechteck 106"/>
          <p:cNvSpPr/>
          <p:nvPr/>
        </p:nvSpPr>
        <p:spPr>
          <a:xfrm>
            <a:off x="4657607" y="1939908"/>
            <a:ext cx="710730" cy="296703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Optimisation</a:t>
            </a:r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800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8" name="Raute 107"/>
          <p:cNvSpPr/>
          <p:nvPr/>
        </p:nvSpPr>
        <p:spPr>
          <a:xfrm>
            <a:off x="4187519" y="1385118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Remise ok?</a:t>
            </a:r>
          </a:p>
        </p:txBody>
      </p:sp>
      <p:sp>
        <p:nvSpPr>
          <p:cNvPr id="109" name="Raute 108"/>
          <p:cNvSpPr/>
          <p:nvPr/>
        </p:nvSpPr>
        <p:spPr>
          <a:xfrm>
            <a:off x="4976819" y="1384150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750" i="1" dirty="0">
                <a:solidFill>
                  <a:schemeClr val="tx1"/>
                </a:solidFill>
                <a:latin typeface="Arial Narrow" pitchFamily="34" charset="0"/>
              </a:rPr>
              <a:t>Exploitation normale </a:t>
            </a: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? </a:t>
            </a:r>
          </a:p>
        </p:txBody>
      </p:sp>
      <p:sp>
        <p:nvSpPr>
          <p:cNvPr id="110" name="Rechteck 109"/>
          <p:cNvSpPr/>
          <p:nvPr/>
        </p:nvSpPr>
        <p:spPr>
          <a:xfrm>
            <a:off x="5441711" y="1929791"/>
            <a:ext cx="710730" cy="31923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dirty="0">
                <a:solidFill>
                  <a:schemeClr val="tx1"/>
                </a:solidFill>
                <a:latin typeface="Arial Narrow" pitchFamily="34" charset="0"/>
              </a:rPr>
              <a:t>Exploitation</a:t>
            </a:r>
          </a:p>
        </p:txBody>
      </p:sp>
      <p:sp>
        <p:nvSpPr>
          <p:cNvPr id="111" name="Rechteck 110"/>
          <p:cNvSpPr/>
          <p:nvPr/>
        </p:nvSpPr>
        <p:spPr>
          <a:xfrm>
            <a:off x="1969707" y="3113118"/>
            <a:ext cx="230319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Investisseur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2" name="Rechteck 111"/>
          <p:cNvSpPr/>
          <p:nvPr/>
        </p:nvSpPr>
        <p:spPr>
          <a:xfrm>
            <a:off x="1236583" y="2608445"/>
            <a:ext cx="336807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Maître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l’ouvrage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3" name="Rechteck 112"/>
          <p:cNvSpPr/>
          <p:nvPr/>
        </p:nvSpPr>
        <p:spPr>
          <a:xfrm>
            <a:off x="1035448" y="3467198"/>
            <a:ext cx="84742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4" name="Rechteck 113"/>
          <p:cNvSpPr/>
          <p:nvPr/>
        </p:nvSpPr>
        <p:spPr>
          <a:xfrm>
            <a:off x="1969707" y="3472541"/>
            <a:ext cx="847420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5" name="Rechteck 114"/>
          <p:cNvSpPr/>
          <p:nvPr/>
        </p:nvSpPr>
        <p:spPr>
          <a:xfrm>
            <a:off x="2903966" y="3472541"/>
            <a:ext cx="1606066" cy="2103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6" name="Raute 115"/>
          <p:cNvSpPr/>
          <p:nvPr/>
        </p:nvSpPr>
        <p:spPr>
          <a:xfrm>
            <a:off x="1925712" y="1382096"/>
            <a:ext cx="881599" cy="449285"/>
          </a:xfrm>
          <a:prstGeom prst="diamond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Faisable</a:t>
            </a: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117" name="Rechteck 116"/>
          <p:cNvSpPr/>
          <p:nvPr/>
        </p:nvSpPr>
        <p:spPr>
          <a:xfrm>
            <a:off x="535469" y="2325898"/>
            <a:ext cx="1976926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Initiateur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donneur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d’idée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8" name="Rechteck 117"/>
          <p:cNvSpPr/>
          <p:nvPr/>
        </p:nvSpPr>
        <p:spPr>
          <a:xfrm>
            <a:off x="754782" y="3896706"/>
            <a:ext cx="1266669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9" name="Rechteck 118"/>
          <p:cNvSpPr/>
          <p:nvPr/>
        </p:nvSpPr>
        <p:spPr>
          <a:xfrm>
            <a:off x="2870091" y="3890857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0" name="Rechteck 119"/>
          <p:cNvSpPr/>
          <p:nvPr/>
        </p:nvSpPr>
        <p:spPr>
          <a:xfrm>
            <a:off x="4510032" y="4096787"/>
            <a:ext cx="1452115" cy="22336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Autres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clients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1907109" y="4578978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2" name="Rechteck 121"/>
          <p:cNvSpPr/>
          <p:nvPr/>
        </p:nvSpPr>
        <p:spPr>
          <a:xfrm>
            <a:off x="683849" y="4573635"/>
            <a:ext cx="351599" cy="21656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3" name="Gerade Verbindung mit Pfeil 122"/>
          <p:cNvCxnSpPr>
            <a:stCxn id="121" idx="1"/>
            <a:endCxn id="122" idx="3"/>
          </p:cNvCxnSpPr>
          <p:nvPr/>
        </p:nvCxnSpPr>
        <p:spPr>
          <a:xfrm flipH="1" flipV="1">
            <a:off x="1035448" y="4681917"/>
            <a:ext cx="871661" cy="2672"/>
          </a:xfrm>
          <a:prstGeom prst="straightConnector1">
            <a:avLst/>
          </a:prstGeom>
          <a:ln>
            <a:prstDash val="dash"/>
            <a:tailEnd type="triangle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4" name="Rechteck 123"/>
          <p:cNvSpPr/>
          <p:nvPr/>
        </p:nvSpPr>
        <p:spPr>
          <a:xfrm>
            <a:off x="2251246" y="4846147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d’autorisations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5" name="Rechteck 124"/>
          <p:cNvSpPr/>
          <p:nvPr/>
        </p:nvSpPr>
        <p:spPr>
          <a:xfrm>
            <a:off x="867777" y="4846256"/>
            <a:ext cx="351599" cy="21656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26" name="Gerade Verbindung mit Pfeil 125"/>
          <p:cNvCxnSpPr>
            <a:stCxn id="124" idx="1"/>
            <a:endCxn id="125" idx="3"/>
          </p:cNvCxnSpPr>
          <p:nvPr/>
        </p:nvCxnSpPr>
        <p:spPr>
          <a:xfrm flipH="1">
            <a:off x="1219376" y="4951758"/>
            <a:ext cx="1031870" cy="2780"/>
          </a:xfrm>
          <a:prstGeom prst="straightConnector1">
            <a:avLst/>
          </a:prstGeom>
          <a:ln>
            <a:prstDash val="dash"/>
            <a:tailEnd type="triangle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7" name="Rechteck 126"/>
          <p:cNvSpPr/>
          <p:nvPr/>
        </p:nvSpPr>
        <p:spPr>
          <a:xfrm>
            <a:off x="808774" y="5383577"/>
            <a:ext cx="1223260" cy="20515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8" name="Rechteck 127"/>
          <p:cNvSpPr/>
          <p:nvPr/>
        </p:nvSpPr>
        <p:spPr>
          <a:xfrm>
            <a:off x="2748594" y="5383908"/>
            <a:ext cx="1223260" cy="2048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9" name="Rechteck 128"/>
          <p:cNvSpPr/>
          <p:nvPr/>
        </p:nvSpPr>
        <p:spPr>
          <a:xfrm>
            <a:off x="4759241" y="5383908"/>
            <a:ext cx="1223260" cy="2048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0" name="Ellipse 129"/>
          <p:cNvSpPr/>
          <p:nvPr/>
        </p:nvSpPr>
        <p:spPr>
          <a:xfrm>
            <a:off x="1641604" y="1666168"/>
            <a:ext cx="25948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oui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1" name="Ellipse 130"/>
          <p:cNvSpPr/>
          <p:nvPr/>
        </p:nvSpPr>
        <p:spPr>
          <a:xfrm>
            <a:off x="2449583" y="1676511"/>
            <a:ext cx="263137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oui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2" name="Ellipse 131"/>
          <p:cNvSpPr/>
          <p:nvPr/>
        </p:nvSpPr>
        <p:spPr>
          <a:xfrm>
            <a:off x="3283972" y="1670573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>
                <a:solidFill>
                  <a:schemeClr val="tx1"/>
                </a:solidFill>
                <a:latin typeface="Arial Narrow" pitchFamily="34" charset="0"/>
              </a:rPr>
              <a:t>X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3" name="Ellipse 132"/>
          <p:cNvSpPr/>
          <p:nvPr/>
        </p:nvSpPr>
        <p:spPr>
          <a:xfrm>
            <a:off x="3996981" y="1663722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>
                <a:solidFill>
                  <a:schemeClr val="tx1"/>
                </a:solidFill>
                <a:latin typeface="Arial Narrow" pitchFamily="34" charset="0"/>
              </a:rPr>
              <a:t>Y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4764530" y="1666704"/>
            <a:ext cx="239521" cy="212183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ok</a:t>
            </a:r>
          </a:p>
        </p:txBody>
      </p:sp>
      <p:sp>
        <p:nvSpPr>
          <p:cNvPr id="135" name="Ellipse 134"/>
          <p:cNvSpPr/>
          <p:nvPr/>
        </p:nvSpPr>
        <p:spPr>
          <a:xfrm>
            <a:off x="5558189" y="1670006"/>
            <a:ext cx="424312" cy="234661"/>
          </a:xfrm>
          <a:prstGeom prst="ellipse">
            <a:avLst/>
          </a:prstGeom>
          <a:solidFill>
            <a:srgbClr val="4E9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>
                <a:solidFill>
                  <a:schemeClr val="tx1"/>
                </a:solidFill>
                <a:latin typeface="Arial Narrow" pitchFamily="34" charset="0"/>
              </a:rPr>
              <a:t>début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6" name="Rechteck 135"/>
          <p:cNvSpPr/>
          <p:nvPr/>
        </p:nvSpPr>
        <p:spPr>
          <a:xfrm rot="16200000">
            <a:off x="31994" y="821857"/>
            <a:ext cx="747920" cy="234197"/>
          </a:xfrm>
          <a:prstGeom prst="rect">
            <a:avLst/>
          </a:prstGeom>
          <a:solidFill>
            <a:srgbClr val="9BC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Phases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7" name="Rechteck 136"/>
          <p:cNvSpPr/>
          <p:nvPr/>
        </p:nvSpPr>
        <p:spPr>
          <a:xfrm rot="16200000">
            <a:off x="163970" y="1475320"/>
            <a:ext cx="483967" cy="234198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Décisions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8" name="Rechteck 137"/>
          <p:cNvSpPr/>
          <p:nvPr/>
        </p:nvSpPr>
        <p:spPr>
          <a:xfrm rot="16200000">
            <a:off x="187020" y="1967405"/>
            <a:ext cx="437868" cy="234201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Étapes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9" name="Rechteck 138"/>
          <p:cNvSpPr/>
          <p:nvPr/>
        </p:nvSpPr>
        <p:spPr>
          <a:xfrm rot="16200000">
            <a:off x="-1536528" y="4146007"/>
            <a:ext cx="3884964" cy="234198"/>
          </a:xfrm>
          <a:prstGeom prst="rect">
            <a:avLst/>
          </a:prstGeom>
          <a:solidFill>
            <a:srgbClr val="F4C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800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i="1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endParaRPr lang="de-CH" sz="8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0" name="Rechteck 139"/>
          <p:cNvSpPr/>
          <p:nvPr/>
        </p:nvSpPr>
        <p:spPr>
          <a:xfrm>
            <a:off x="5146268" y="5892799"/>
            <a:ext cx="936103" cy="31620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Représentants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3" name="Rechteck 142"/>
          <p:cNvSpPr/>
          <p:nvPr/>
        </p:nvSpPr>
        <p:spPr>
          <a:xfrm>
            <a:off x="807147" y="5630650"/>
            <a:ext cx="1767962" cy="22524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Organisations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société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civile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4" name="Ellipse 143"/>
          <p:cNvSpPr/>
          <p:nvPr/>
        </p:nvSpPr>
        <p:spPr>
          <a:xfrm>
            <a:off x="2055794" y="2526494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145" name="Rechteck 144"/>
          <p:cNvSpPr/>
          <p:nvPr/>
        </p:nvSpPr>
        <p:spPr>
          <a:xfrm>
            <a:off x="4740415" y="3472541"/>
            <a:ext cx="895207" cy="2103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6" name="Rechteck 145"/>
          <p:cNvSpPr/>
          <p:nvPr/>
        </p:nvSpPr>
        <p:spPr>
          <a:xfrm>
            <a:off x="958001" y="2897094"/>
            <a:ext cx="4909194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Contracteur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7" name="Rechteck 146"/>
          <p:cNvSpPr/>
          <p:nvPr/>
        </p:nvSpPr>
        <p:spPr>
          <a:xfrm>
            <a:off x="4349474" y="2740525"/>
            <a:ext cx="1623481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Exploitant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8" name="Rechteck 147"/>
          <p:cNvSpPr/>
          <p:nvPr/>
        </p:nvSpPr>
        <p:spPr>
          <a:xfrm>
            <a:off x="4297335" y="3884567"/>
            <a:ext cx="1452115" cy="22336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49" name="Ellipse 148"/>
          <p:cNvSpPr/>
          <p:nvPr/>
        </p:nvSpPr>
        <p:spPr>
          <a:xfrm>
            <a:off x="4276500" y="2723971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50" name="Ellipse 149"/>
          <p:cNvSpPr/>
          <p:nvPr/>
        </p:nvSpPr>
        <p:spPr>
          <a:xfrm>
            <a:off x="3862894" y="306528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2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1" name="Ellipse 150"/>
          <p:cNvSpPr/>
          <p:nvPr/>
        </p:nvSpPr>
        <p:spPr>
          <a:xfrm>
            <a:off x="794177" y="352597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2" name="Ellipse 151"/>
          <p:cNvSpPr/>
          <p:nvPr/>
        </p:nvSpPr>
        <p:spPr>
          <a:xfrm>
            <a:off x="542863" y="3949280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3" name="Ellipse 152"/>
          <p:cNvSpPr/>
          <p:nvPr/>
        </p:nvSpPr>
        <p:spPr>
          <a:xfrm>
            <a:off x="1281707" y="462071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6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4" name="Ellipse 153"/>
          <p:cNvSpPr/>
          <p:nvPr/>
        </p:nvSpPr>
        <p:spPr>
          <a:xfrm>
            <a:off x="1789060" y="4862370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155" name="Ellipse 154"/>
          <p:cNvSpPr/>
          <p:nvPr/>
        </p:nvSpPr>
        <p:spPr>
          <a:xfrm>
            <a:off x="623352" y="5373216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56" name="Ellipse 155"/>
          <p:cNvSpPr/>
          <p:nvPr/>
        </p:nvSpPr>
        <p:spPr>
          <a:xfrm>
            <a:off x="634454" y="566124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157" name="Ellipse 156"/>
          <p:cNvSpPr/>
          <p:nvPr/>
        </p:nvSpPr>
        <p:spPr>
          <a:xfrm>
            <a:off x="629555" y="6011714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 dirty="0">
                <a:solidFill>
                  <a:schemeClr val="tx1"/>
                </a:solidFill>
                <a:latin typeface="Arial Narrow" pitchFamily="34" charset="0"/>
              </a:rPr>
              <a:t>10</a:t>
            </a:r>
          </a:p>
        </p:txBody>
      </p:sp>
      <p:sp>
        <p:nvSpPr>
          <p:cNvPr id="158" name="Rechteck 157"/>
          <p:cNvSpPr/>
          <p:nvPr/>
        </p:nvSpPr>
        <p:spPr>
          <a:xfrm>
            <a:off x="2954152" y="5627019"/>
            <a:ext cx="1767962" cy="22888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Organisations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société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civile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59" name="Rechteck 158"/>
          <p:cNvSpPr/>
          <p:nvPr/>
        </p:nvSpPr>
        <p:spPr>
          <a:xfrm>
            <a:off x="1009427" y="4286923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Conseil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0" name="Ellipse 159"/>
          <p:cNvSpPr/>
          <p:nvPr/>
        </p:nvSpPr>
        <p:spPr>
          <a:xfrm>
            <a:off x="4281442" y="424850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1" name="Ellipse 160"/>
          <p:cNvSpPr/>
          <p:nvPr/>
        </p:nvSpPr>
        <p:spPr>
          <a:xfrm>
            <a:off x="567724" y="4358685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2" name="Rechteck 161"/>
          <p:cNvSpPr/>
          <p:nvPr/>
        </p:nvSpPr>
        <p:spPr>
          <a:xfrm>
            <a:off x="1545997" y="5078370"/>
            <a:ext cx="847420" cy="27856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gaz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3" name="Rechteck 162"/>
          <p:cNvSpPr/>
          <p:nvPr/>
        </p:nvSpPr>
        <p:spPr>
          <a:xfrm>
            <a:off x="3933028" y="5078370"/>
            <a:ext cx="2134641" cy="21664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gaz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4" name="Ellipse 163"/>
          <p:cNvSpPr/>
          <p:nvPr/>
        </p:nvSpPr>
        <p:spPr>
          <a:xfrm>
            <a:off x="1378334" y="5130058"/>
            <a:ext cx="216000" cy="216000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50">
                <a:solidFill>
                  <a:schemeClr val="tx1"/>
                </a:solidFill>
                <a:latin typeface="Arial Narrow" pitchFamily="34" charset="0"/>
              </a:rPr>
              <a:t>8</a:t>
            </a:r>
            <a:endParaRPr lang="de-CH" sz="6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3142791" y="5892799"/>
            <a:ext cx="936103" cy="31620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Représentants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5" name="Rechteck 164"/>
          <p:cNvSpPr/>
          <p:nvPr/>
        </p:nvSpPr>
        <p:spPr>
          <a:xfrm>
            <a:off x="1199456" y="5893055"/>
            <a:ext cx="936103" cy="31620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Représentants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7" name="Chevron 166"/>
          <p:cNvSpPr/>
          <p:nvPr/>
        </p:nvSpPr>
        <p:spPr>
          <a:xfrm>
            <a:off x="851599" y="826844"/>
            <a:ext cx="835609" cy="507958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Lancement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8" name="Chevron 167"/>
          <p:cNvSpPr/>
          <p:nvPr/>
        </p:nvSpPr>
        <p:spPr>
          <a:xfrm>
            <a:off x="1585078" y="828794"/>
            <a:ext cx="813798" cy="50400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Étude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00" u="sng" dirty="0" err="1">
                <a:solidFill>
                  <a:schemeClr val="tx1"/>
                </a:solidFill>
                <a:latin typeface="Arial Narrow" pitchFamily="34" charset="0"/>
              </a:rPr>
              <a:t>préliminaire</a:t>
            </a:r>
            <a:endParaRPr lang="de-CH" sz="8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9" name="Chevron 168"/>
          <p:cNvSpPr/>
          <p:nvPr/>
        </p:nvSpPr>
        <p:spPr>
          <a:xfrm>
            <a:off x="2301542" y="828794"/>
            <a:ext cx="830532" cy="50400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Plan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d’étude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avant-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85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0" name="Chevron 169"/>
          <p:cNvSpPr/>
          <p:nvPr/>
        </p:nvSpPr>
        <p:spPr>
          <a:xfrm>
            <a:off x="3029021" y="829224"/>
            <a:ext cx="1000568" cy="50357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" tIns="25200" rIns="25200" bIns="25200" rtlCol="0" anchor="ctr"/>
          <a:lstStyle/>
          <a:p>
            <a:pPr algn="ctr"/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détaillée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– </a:t>
            </a:r>
            <a:r>
              <a:rPr lang="de-CH" sz="850" u="sng" dirty="0" err="1" smtClean="0">
                <a:solidFill>
                  <a:schemeClr val="tx1"/>
                </a:solidFill>
                <a:latin typeface="Arial Narrow" pitchFamily="34" charset="0"/>
              </a:rPr>
              <a:t>Projet</a:t>
            </a:r>
            <a:r>
              <a:rPr lang="de-CH" sz="850" u="sng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de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construction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attribution</a:t>
            </a:r>
            <a:endParaRPr lang="de-CH" sz="8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1" name="Chevron 170"/>
          <p:cNvSpPr/>
          <p:nvPr/>
        </p:nvSpPr>
        <p:spPr>
          <a:xfrm>
            <a:off x="3930231" y="827614"/>
            <a:ext cx="762415" cy="50518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850" u="sng" dirty="0" err="1">
                <a:solidFill>
                  <a:schemeClr val="tx1"/>
                </a:solidFill>
                <a:latin typeface="Arial Narrow" pitchFamily="34" charset="0"/>
              </a:rPr>
              <a:t>Réalisation</a:t>
            </a:r>
            <a:r>
              <a:rPr lang="de-CH" sz="850" u="sng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r>
              <a:rPr lang="de-CH" sz="85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850" dirty="0" err="1">
                <a:solidFill>
                  <a:schemeClr val="tx1"/>
                </a:solidFill>
                <a:latin typeface="Arial Narrow" pitchFamily="34" charset="0"/>
              </a:rPr>
              <a:t>remise</a:t>
            </a:r>
            <a:endParaRPr lang="de-CH" sz="85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2" name="Chevron 171"/>
          <p:cNvSpPr/>
          <p:nvPr/>
        </p:nvSpPr>
        <p:spPr>
          <a:xfrm>
            <a:off x="4594114" y="826844"/>
            <a:ext cx="869040" cy="505950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Optimisation</a:t>
            </a:r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900" u="sng" dirty="0" err="1">
                <a:solidFill>
                  <a:schemeClr val="tx1"/>
                </a:solidFill>
                <a:latin typeface="Arial Narrow" pitchFamily="34" charset="0"/>
              </a:rPr>
              <a:t>l’exploitation</a:t>
            </a:r>
            <a:endParaRPr lang="de-CH" sz="900" u="sng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3" name="Chevron 172"/>
          <p:cNvSpPr/>
          <p:nvPr/>
        </p:nvSpPr>
        <p:spPr>
          <a:xfrm>
            <a:off x="5359353" y="825876"/>
            <a:ext cx="893401" cy="505096"/>
          </a:xfrm>
          <a:prstGeom prst="chevron">
            <a:avLst>
              <a:gd name="adj" fmla="val 21925"/>
            </a:avLst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900" u="sng" dirty="0">
                <a:solidFill>
                  <a:schemeClr val="tx1"/>
                </a:solidFill>
                <a:latin typeface="Arial Narrow" pitchFamily="34" charset="0"/>
              </a:rPr>
              <a:t>Exploitation</a:t>
            </a:r>
            <a:r>
              <a:rPr lang="de-CH" sz="900" dirty="0">
                <a:solidFill>
                  <a:schemeClr val="tx1"/>
                </a:solidFill>
                <a:latin typeface="Arial Narrow" pitchFamily="34" charset="0"/>
              </a:rPr>
              <a:t>,  </a:t>
            </a:r>
            <a:r>
              <a:rPr lang="de-CH" sz="900" dirty="0" err="1">
                <a:solidFill>
                  <a:schemeClr val="tx1"/>
                </a:solidFill>
                <a:latin typeface="Arial Narrow" pitchFamily="34" charset="0"/>
              </a:rPr>
              <a:t>gestion</a:t>
            </a:r>
            <a:endParaRPr lang="de-CH" sz="9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</Words>
  <Application>Microsoft Office PowerPoint</Application>
  <PresentationFormat>Breitbild</PresentationFormat>
  <Paragraphs>74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Vanessa Bibic</cp:lastModifiedBy>
  <cp:revision>275</cp:revision>
  <cp:lastPrinted>2019-02-18T15:46:02Z</cp:lastPrinted>
  <dcterms:created xsi:type="dcterms:W3CDTF">2011-11-22T06:50:30Z</dcterms:created>
  <dcterms:modified xsi:type="dcterms:W3CDTF">2020-08-18T15:17:24Z</dcterms:modified>
</cp:coreProperties>
</file>