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 varScale="1">
        <p:scale>
          <a:sx n="111" d="100"/>
          <a:sy n="111" d="100"/>
        </p:scale>
        <p:origin x="150" y="11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21.08.2020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21.08.2020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722301" y="977220"/>
            <a:ext cx="1656001" cy="613003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Cadre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politique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br>
              <a:rPr lang="de-CH" sz="1100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Plan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directeur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plan des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zones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loi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sur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constructions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politique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énergétique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et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climatique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…</a:t>
            </a:r>
          </a:p>
        </p:txBody>
      </p:sp>
      <p:sp>
        <p:nvSpPr>
          <p:cNvPr id="23" name="Rechteck 22"/>
          <p:cNvSpPr/>
          <p:nvPr/>
        </p:nvSpPr>
        <p:spPr>
          <a:xfrm>
            <a:off x="4214065" y="977220"/>
            <a:ext cx="1656000" cy="613003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Cadre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social</a:t>
            </a:r>
          </a:p>
          <a:p>
            <a:pPr algn="ctr"/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Bénéfices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protection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climatique</a:t>
            </a:r>
            <a:r>
              <a:rPr lang="de-CH" sz="800" baseline="-25000" dirty="0">
                <a:solidFill>
                  <a:schemeClr val="tx1"/>
                </a:solidFill>
                <a:latin typeface="Arial Narrow" pitchFamily="34" charset="0"/>
              </a:rPr>
              <a:t>,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br>
              <a:rPr lang="de-CH" sz="800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prise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risque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acceptation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...</a:t>
            </a:r>
          </a:p>
        </p:txBody>
      </p:sp>
      <p:sp>
        <p:nvSpPr>
          <p:cNvPr id="24" name="Rechteck 23"/>
          <p:cNvSpPr/>
          <p:nvPr/>
        </p:nvSpPr>
        <p:spPr>
          <a:xfrm>
            <a:off x="417806" y="3265730"/>
            <a:ext cx="5394226" cy="864096"/>
          </a:xfrm>
          <a:prstGeom prst="rect">
            <a:avLst/>
          </a:prstGeom>
          <a:solidFill>
            <a:srgbClr val="D0E5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tIns="25200" rIns="36000" bIns="25200" rtlCol="0" anchor="t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Énergie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4227855" y="4843330"/>
            <a:ext cx="1656000" cy="509882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Cadre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économique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Marché de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l’énergie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taxe CO</a:t>
            </a:r>
            <a:r>
              <a:rPr lang="de-CH" sz="800" baseline="-25000" dirty="0">
                <a:solidFill>
                  <a:schemeClr val="tx1"/>
                </a:solidFill>
                <a:latin typeface="Arial Narrow" pitchFamily="34" charset="0"/>
              </a:rPr>
              <a:t>2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financement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marché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l’immobilier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subvention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…</a:t>
            </a:r>
          </a:p>
        </p:txBody>
      </p:sp>
      <p:sp>
        <p:nvSpPr>
          <p:cNvPr id="28" name="Rechteck 27"/>
          <p:cNvSpPr/>
          <p:nvPr/>
        </p:nvSpPr>
        <p:spPr>
          <a:xfrm>
            <a:off x="710105" y="4843330"/>
            <a:ext cx="1656000" cy="529886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Cadre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technologique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Rendements,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matériaux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connexion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au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secteur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chaleur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/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électricité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/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trafic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…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417806" y="2039019"/>
            <a:ext cx="5394226" cy="1196534"/>
          </a:xfrm>
          <a:prstGeom prst="rect">
            <a:avLst/>
          </a:prstGeom>
          <a:solidFill>
            <a:srgbClr val="D0E5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tIns="25200" rIns="36000" bIns="25200" rtlCol="0" anchor="t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Réseau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/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installations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4863228" y="2288690"/>
            <a:ext cx="866748" cy="175848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Client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Clients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clés</a:t>
            </a:r>
            <a:endParaRPr lang="de-CH" sz="800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et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autres</a:t>
            </a:r>
            <a:endParaRPr lang="de-CH" sz="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3723799" y="2796406"/>
            <a:ext cx="794740" cy="98737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Exploitant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Transformation,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injection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distribution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facturation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maintenance</a:t>
            </a:r>
            <a:endParaRPr lang="de-CH" sz="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93418" y="2721440"/>
            <a:ext cx="839260" cy="16844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 smtClean="0">
                <a:solidFill>
                  <a:schemeClr val="tx1"/>
                </a:solidFill>
                <a:latin typeface="Arial Narrow" pitchFamily="34" charset="0"/>
              </a:rPr>
              <a:t>Planificateur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776248" y="2109437"/>
            <a:ext cx="1721200" cy="32594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Autorité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(s)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chargée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(s) de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délivrer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autorisations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1335771" y="2957110"/>
            <a:ext cx="809919" cy="18434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Investisseur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710105" y="974383"/>
            <a:ext cx="5173934" cy="4398833"/>
          </a:xfrm>
          <a:prstGeom prst="rect">
            <a:avLst/>
          </a:prstGeom>
          <a:noFill/>
          <a:ln w="28575" cap="flat" cmpd="sng" algn="ctr">
            <a:solidFill>
              <a:srgbClr val="EAB5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5" name="Rechteck 54"/>
          <p:cNvSpPr/>
          <p:nvPr/>
        </p:nvSpPr>
        <p:spPr>
          <a:xfrm>
            <a:off x="771553" y="4543025"/>
            <a:ext cx="1437508" cy="21198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Recherche et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développement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6" name="Rechteck 55"/>
          <p:cNvSpPr/>
          <p:nvPr/>
        </p:nvSpPr>
        <p:spPr>
          <a:xfrm>
            <a:off x="691395" y="564997"/>
            <a:ext cx="5192460" cy="195288"/>
          </a:xfrm>
          <a:prstGeom prst="rect">
            <a:avLst/>
          </a:prstGeom>
          <a:solidFill>
            <a:srgbClr val="EAC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  <a:latin typeface="Arial Narrow" pitchFamily="34" charset="0"/>
              </a:rPr>
              <a:t>Éléments du projet et perspectives / groupes de parties prenantes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2219099" y="3799990"/>
            <a:ext cx="2388328" cy="205074"/>
          </a:xfrm>
          <a:prstGeom prst="rect">
            <a:avLst/>
          </a:prstGeom>
          <a:solidFill>
            <a:srgbClr val="F5D9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200" b="1" dirty="0" err="1">
                <a:solidFill>
                  <a:srgbClr val="B48900"/>
                </a:solidFill>
                <a:latin typeface="Arial Narrow" pitchFamily="34" charset="0"/>
              </a:rPr>
              <a:t>Contracteur</a:t>
            </a:r>
            <a:endParaRPr lang="de-CH" sz="1200" b="1" dirty="0">
              <a:solidFill>
                <a:srgbClr val="B48900"/>
              </a:solidFill>
              <a:latin typeface="Arial Narrow" pitchFamily="34" charset="0"/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2219099" y="2790288"/>
            <a:ext cx="2388328" cy="1236840"/>
          </a:xfrm>
          <a:prstGeom prst="rect">
            <a:avLst/>
          </a:prstGeom>
          <a:noFill/>
          <a:ln w="38100" cap="flat" cmpd="sng" algn="ctr">
            <a:solidFill>
              <a:srgbClr val="EAB5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b"/>
          <a:lstStyle/>
          <a:p>
            <a:pPr algn="ctr"/>
            <a:endParaRPr lang="de-CH" sz="1100" dirty="0">
              <a:solidFill>
                <a:srgbClr val="EAB500"/>
              </a:solidFill>
              <a:latin typeface="Arial Narrow" pitchFamily="34" charset="0"/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2299753" y="2884182"/>
            <a:ext cx="1370804" cy="22963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Maître de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l’ouvrage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2553341" y="2134637"/>
            <a:ext cx="1299421" cy="23876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 smtClean="0">
                <a:solidFill>
                  <a:schemeClr val="tx1"/>
                </a:solidFill>
                <a:latin typeface="Arial Narrow" pitchFamily="34" charset="0"/>
              </a:rPr>
              <a:t>Commune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2008726" y="2457450"/>
            <a:ext cx="1463101" cy="26131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Producteur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/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fournisseur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2" name="Pfeil nach unten 51"/>
          <p:cNvSpPr/>
          <p:nvPr/>
        </p:nvSpPr>
        <p:spPr>
          <a:xfrm rot="16200000">
            <a:off x="2557823" y="2577346"/>
            <a:ext cx="242316" cy="2089641"/>
          </a:xfrm>
          <a:prstGeom prst="downArrow">
            <a:avLst/>
          </a:prstGeom>
          <a:solidFill>
            <a:srgbClr val="E587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3" name="Pfeil nach unten 52"/>
          <p:cNvSpPr/>
          <p:nvPr/>
        </p:nvSpPr>
        <p:spPr>
          <a:xfrm rot="16200000">
            <a:off x="4455308" y="3008580"/>
            <a:ext cx="553205" cy="432048"/>
          </a:xfrm>
          <a:prstGeom prst="downArrow">
            <a:avLst/>
          </a:prstGeom>
          <a:solidFill>
            <a:srgbClr val="E587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789277" y="2490016"/>
            <a:ext cx="1046233" cy="17274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Initiateurs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3949363" y="1809046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Riverains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4579704" y="1616261"/>
            <a:ext cx="1223260" cy="22783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Experts</a:t>
            </a:r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des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médias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3035853" y="1370544"/>
            <a:ext cx="1410054" cy="367932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Organisations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la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société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civile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Organisations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4" name="Rechteck 83"/>
          <p:cNvSpPr/>
          <p:nvPr/>
        </p:nvSpPr>
        <p:spPr>
          <a:xfrm>
            <a:off x="742832" y="1648509"/>
            <a:ext cx="1681642" cy="36561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Autorité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(s)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Commune,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canton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Confédération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1059503" y="3645024"/>
            <a:ext cx="1048300" cy="33289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Fournisseur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d’énergie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4576525" y="4293206"/>
            <a:ext cx="1266631" cy="30220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Concurrence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réseau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gaz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chaudière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mazout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etc.</a:t>
            </a:r>
          </a:p>
        </p:txBody>
      </p:sp>
      <p:sp>
        <p:nvSpPr>
          <p:cNvPr id="57" name="Rechteck 56"/>
          <p:cNvSpPr/>
          <p:nvPr/>
        </p:nvSpPr>
        <p:spPr>
          <a:xfrm>
            <a:off x="4325146" y="4617349"/>
            <a:ext cx="957391" cy="21853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Conseil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2520960" y="1769090"/>
            <a:ext cx="957391" cy="21853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Conseil en </a:t>
            </a:r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3171637" y="4498911"/>
            <a:ext cx="1220010" cy="29041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Projets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compensation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/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fondation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klik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0" name="Rechteck 59"/>
          <p:cNvSpPr/>
          <p:nvPr/>
        </p:nvSpPr>
        <p:spPr>
          <a:xfrm>
            <a:off x="3315512" y="4259471"/>
            <a:ext cx="1291915" cy="22618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Spécialistes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chauffage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843479" y="3315048"/>
            <a:ext cx="1134786" cy="32997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Producteur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d’énergie</a:t>
            </a:r>
            <a:endParaRPr lang="de-CH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2" name="Rechteck 61"/>
          <p:cNvSpPr/>
          <p:nvPr/>
        </p:nvSpPr>
        <p:spPr>
          <a:xfrm>
            <a:off x="2078462" y="4343924"/>
            <a:ext cx="957391" cy="21853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Experts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3" name="Ellipse 62"/>
          <p:cNvSpPr/>
          <p:nvPr/>
        </p:nvSpPr>
        <p:spPr>
          <a:xfrm>
            <a:off x="3499712" y="2870929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dirty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  <p:cxnSp>
        <p:nvCxnSpPr>
          <p:cNvPr id="4" name="Gewinkelter Verbinder 3"/>
          <p:cNvCxnSpPr>
            <a:stCxn id="44" idx="2"/>
            <a:endCxn id="38" idx="2"/>
          </p:cNvCxnSpPr>
          <p:nvPr/>
        </p:nvCxnSpPr>
        <p:spPr>
          <a:xfrm rot="5400000" flipH="1">
            <a:off x="3405502" y="2156074"/>
            <a:ext cx="69252" cy="3712949"/>
          </a:xfrm>
          <a:prstGeom prst="bentConnector3">
            <a:avLst>
              <a:gd name="adj1" fmla="val -240072"/>
            </a:avLst>
          </a:prstGeom>
          <a:ln w="28575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Ellipse 63"/>
          <p:cNvSpPr/>
          <p:nvPr/>
        </p:nvSpPr>
        <p:spPr>
          <a:xfrm>
            <a:off x="3651199" y="2131408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dirty="0">
                <a:solidFill>
                  <a:schemeClr val="tx1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66" name="Ellipse 65"/>
          <p:cNvSpPr/>
          <p:nvPr/>
        </p:nvSpPr>
        <p:spPr>
          <a:xfrm>
            <a:off x="3770998" y="3829289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>
                <a:solidFill>
                  <a:schemeClr val="tx1"/>
                </a:solidFill>
                <a:latin typeface="Arial Narrow" pitchFamily="34" charset="0"/>
              </a:rPr>
              <a:t>3</a:t>
            </a:r>
            <a:endParaRPr lang="de-CH" sz="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7" name="Ellipse 66"/>
          <p:cNvSpPr/>
          <p:nvPr/>
        </p:nvSpPr>
        <p:spPr>
          <a:xfrm>
            <a:off x="3399757" y="1758390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4</a:t>
            </a:r>
            <a:endParaRPr lang="de-CH" sz="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8" name="Ellipse 67"/>
          <p:cNvSpPr/>
          <p:nvPr/>
        </p:nvSpPr>
        <p:spPr>
          <a:xfrm>
            <a:off x="4485739" y="4556994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dirty="0">
                <a:solidFill>
                  <a:schemeClr val="tx1"/>
                </a:solidFill>
                <a:latin typeface="Arial Narrow" pitchFamily="34" charset="0"/>
              </a:rPr>
              <a:t>4</a:t>
            </a:r>
          </a:p>
        </p:txBody>
      </p:sp>
      <p:sp>
        <p:nvSpPr>
          <p:cNvPr id="69" name="Ellipse 68"/>
          <p:cNvSpPr/>
          <p:nvPr/>
        </p:nvSpPr>
        <p:spPr>
          <a:xfrm>
            <a:off x="4314563" y="1665475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dirty="0">
                <a:solidFill>
                  <a:schemeClr val="tx1"/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70" name="Ellipse 69"/>
          <p:cNvSpPr/>
          <p:nvPr/>
        </p:nvSpPr>
        <p:spPr>
          <a:xfrm>
            <a:off x="1126163" y="3635707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>
                <a:solidFill>
                  <a:schemeClr val="tx1"/>
                </a:solidFill>
                <a:latin typeface="Arial Narrow" pitchFamily="34" charset="0"/>
              </a:rPr>
              <a:t>6</a:t>
            </a:r>
            <a:endParaRPr lang="de-CH" sz="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1488187" y="4217696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>
                <a:solidFill>
                  <a:schemeClr val="tx1"/>
                </a:solidFill>
                <a:latin typeface="Arial Narrow" pitchFamily="34" charset="0"/>
              </a:rPr>
              <a:t>7</a:t>
            </a:r>
            <a:endParaRPr lang="de-CH" sz="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5583448" y="2908649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>
                <a:solidFill>
                  <a:schemeClr val="tx1"/>
                </a:solidFill>
                <a:latin typeface="Arial Narrow" pitchFamily="34" charset="0"/>
              </a:rPr>
              <a:t>8</a:t>
            </a:r>
            <a:endParaRPr lang="de-CH" sz="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2823311" y="4929956"/>
            <a:ext cx="1107123" cy="27374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Fournisseur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d’énergie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7" name="Rechteck 76"/>
          <p:cNvSpPr/>
          <p:nvPr/>
        </p:nvSpPr>
        <p:spPr>
          <a:xfrm>
            <a:off x="7392144" y="564997"/>
            <a:ext cx="4608512" cy="988665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Identifier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parties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prenantes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chap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. 4.1</a:t>
            </a: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</Words>
  <Application>Microsoft Office PowerPoint</Application>
  <PresentationFormat>Breitbild</PresentationFormat>
  <Paragraphs>48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Corinne Moser</cp:lastModifiedBy>
  <cp:revision>282</cp:revision>
  <cp:lastPrinted>2019-02-18T15:46:02Z</cp:lastPrinted>
  <dcterms:created xsi:type="dcterms:W3CDTF">2011-11-22T06:50:30Z</dcterms:created>
  <dcterms:modified xsi:type="dcterms:W3CDTF">2020-08-21T13:48:32Z</dcterms:modified>
</cp:coreProperties>
</file>