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 varScale="1">
        <p:scale>
          <a:sx n="111" d="100"/>
          <a:sy n="111" d="100"/>
        </p:scale>
        <p:origin x="150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56762" y="6237312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Angepasst nach </a:t>
            </a:r>
            <a:r>
              <a:rPr lang="de-CH" sz="1100" dirty="0" err="1" smtClean="0">
                <a:solidFill>
                  <a:schemeClr val="tx1"/>
                </a:solidFill>
                <a:latin typeface="Arial Narrow" pitchFamily="34" charset="0"/>
              </a:rPr>
              <a:t>Stauffacher</a:t>
            </a:r>
            <a:r>
              <a:rPr lang="de-CH" sz="1100" baseline="0" dirty="0" smtClean="0">
                <a:solidFill>
                  <a:schemeClr val="tx1"/>
                </a:solidFill>
                <a:latin typeface="Arial Narrow" pitchFamily="34" charset="0"/>
              </a:rPr>
              <a:t> et al., 2008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Quelle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: econcept (2019): Meier, B., Moser, C., Vogler, C., &amp; Dettli, R.: Bericht: 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572174" y="295309"/>
            <a:ext cx="4608512" cy="386362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Austausch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mit Stakeholdern gestalten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Kapitel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8.2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4" name="Rechteck 73"/>
          <p:cNvSpPr/>
          <p:nvPr/>
        </p:nvSpPr>
        <p:spPr>
          <a:xfrm>
            <a:off x="385412" y="697757"/>
            <a:ext cx="6125367" cy="64814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385412" y="1368284"/>
            <a:ext cx="6125367" cy="960377"/>
          </a:xfrm>
          <a:prstGeom prst="rect">
            <a:avLst/>
          </a:prstGeom>
          <a:solidFill>
            <a:srgbClr val="FCF0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385412" y="2365183"/>
            <a:ext cx="6125367" cy="1368633"/>
          </a:xfrm>
          <a:prstGeom prst="rect">
            <a:avLst/>
          </a:prstGeom>
          <a:solidFill>
            <a:srgbClr val="FCF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385412" y="3760452"/>
            <a:ext cx="6125367" cy="934292"/>
          </a:xfrm>
          <a:prstGeom prst="rect">
            <a:avLst/>
          </a:prstGeom>
          <a:solidFill>
            <a:srgbClr val="FDF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1349846" y="5300964"/>
            <a:ext cx="5160933" cy="355999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Phasen</a:t>
            </a:r>
          </a:p>
        </p:txBody>
      </p:sp>
      <p:sp>
        <p:nvSpPr>
          <p:cNvPr id="83" name="Chevron 82"/>
          <p:cNvSpPr/>
          <p:nvPr/>
        </p:nvSpPr>
        <p:spPr>
          <a:xfrm>
            <a:off x="1349845" y="4686175"/>
            <a:ext cx="879709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Initiierung</a:t>
            </a:r>
          </a:p>
        </p:txBody>
      </p:sp>
      <p:sp>
        <p:nvSpPr>
          <p:cNvPr id="84" name="Chevron 83"/>
          <p:cNvSpPr/>
          <p:nvPr/>
        </p:nvSpPr>
        <p:spPr>
          <a:xfrm>
            <a:off x="2113605" y="4686175"/>
            <a:ext cx="711058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Vor-studie(n)</a:t>
            </a:r>
          </a:p>
        </p:txBody>
      </p:sp>
      <p:sp>
        <p:nvSpPr>
          <p:cNvPr id="85" name="Chevron 84"/>
          <p:cNvSpPr/>
          <p:nvPr/>
        </p:nvSpPr>
        <p:spPr>
          <a:xfrm>
            <a:off x="2713656" y="4686175"/>
            <a:ext cx="768100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Entwurfs-planung - </a:t>
            </a:r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Vorprojekt</a:t>
            </a:r>
          </a:p>
        </p:txBody>
      </p:sp>
      <p:sp>
        <p:nvSpPr>
          <p:cNvPr id="86" name="Chevron 85"/>
          <p:cNvSpPr/>
          <p:nvPr/>
        </p:nvSpPr>
        <p:spPr>
          <a:xfrm>
            <a:off x="3371648" y="4686175"/>
            <a:ext cx="923232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Detailplanung – </a:t>
            </a:r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Bauprojekt</a:t>
            </a:r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, Vergabe</a:t>
            </a:r>
          </a:p>
        </p:txBody>
      </p:sp>
      <p:sp>
        <p:nvSpPr>
          <p:cNvPr id="87" name="Chevron 86"/>
          <p:cNvSpPr/>
          <p:nvPr/>
        </p:nvSpPr>
        <p:spPr>
          <a:xfrm>
            <a:off x="4177453" y="4686175"/>
            <a:ext cx="820963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Ausführung</a:t>
            </a:r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 Abnahme</a:t>
            </a:r>
          </a:p>
        </p:txBody>
      </p:sp>
      <p:sp>
        <p:nvSpPr>
          <p:cNvPr id="88" name="Chevron 87"/>
          <p:cNvSpPr/>
          <p:nvPr/>
        </p:nvSpPr>
        <p:spPr>
          <a:xfrm>
            <a:off x="4879624" y="4686175"/>
            <a:ext cx="857721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Betriebs-optimierung</a:t>
            </a:r>
          </a:p>
        </p:txBody>
      </p:sp>
      <p:sp>
        <p:nvSpPr>
          <p:cNvPr id="89" name="Chevron 88"/>
          <p:cNvSpPr/>
          <p:nvPr/>
        </p:nvSpPr>
        <p:spPr>
          <a:xfrm>
            <a:off x="5622946" y="4686175"/>
            <a:ext cx="887833" cy="576064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smtClean="0">
                <a:solidFill>
                  <a:schemeClr val="tx1"/>
                </a:solidFill>
                <a:latin typeface="Arial Narrow" pitchFamily="34" charset="0"/>
              </a:rPr>
              <a:t>Betrieb</a:t>
            </a:r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,  </a:t>
            </a:r>
            <a:r>
              <a:rPr lang="de-CH" sz="900" dirty="0" err="1" smtClean="0">
                <a:solidFill>
                  <a:schemeClr val="tx1"/>
                </a:solidFill>
                <a:latin typeface="Arial Narrow" pitchFamily="34" charset="0"/>
              </a:rPr>
              <a:t>Be-wirtschaftung</a:t>
            </a:r>
            <a:endParaRPr lang="de-CH" sz="9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0" name="Rechteck 89"/>
          <p:cNvSpPr/>
          <p:nvPr/>
        </p:nvSpPr>
        <p:spPr bwMode="auto">
          <a:xfrm>
            <a:off x="393132" y="3797168"/>
            <a:ext cx="940199" cy="2845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smtClean="0">
                <a:latin typeface="Arial Narrow" pitchFamily="34" charset="0"/>
              </a:rPr>
              <a:t>Information</a:t>
            </a:r>
            <a:r>
              <a:rPr lang="de-CH" sz="800" i="1" dirty="0" smtClean="0">
                <a:latin typeface="Arial Narrow" pitchFamily="34" charset="0"/>
              </a:rPr>
              <a:t> </a:t>
            </a:r>
            <a:br>
              <a:rPr lang="de-CH" sz="800" i="1" dirty="0" smtClean="0">
                <a:latin typeface="Arial Narrow" pitchFamily="34" charset="0"/>
              </a:rPr>
            </a:br>
            <a:r>
              <a:rPr lang="de-CH" sz="800" i="1" dirty="0" smtClean="0">
                <a:latin typeface="Arial Narrow" pitchFamily="34" charset="0"/>
              </a:rPr>
              <a:t>senden</a:t>
            </a:r>
            <a:endParaRPr kumimoji="0" lang="de-CH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1" name="Rechteck 90"/>
          <p:cNvSpPr/>
          <p:nvPr/>
        </p:nvSpPr>
        <p:spPr bwMode="auto">
          <a:xfrm>
            <a:off x="385412" y="2740638"/>
            <a:ext cx="947919" cy="2880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smtClean="0">
                <a:latin typeface="Arial Narrow" pitchFamily="34" charset="0"/>
              </a:rPr>
              <a:t>Information</a:t>
            </a:r>
            <a:r>
              <a:rPr lang="de-CH" sz="800" i="1" dirty="0" smtClean="0">
                <a:latin typeface="Arial Narrow" pitchFamily="34" charset="0"/>
              </a:rPr>
              <a:t/>
            </a:r>
            <a:br>
              <a:rPr lang="de-CH" sz="800" i="1" dirty="0" smtClean="0">
                <a:latin typeface="Arial Narrow" pitchFamily="34" charset="0"/>
              </a:rPr>
            </a:br>
            <a:r>
              <a:rPr lang="de-CH" sz="800" i="1" dirty="0" smtClean="0">
                <a:latin typeface="Arial Narrow" pitchFamily="34" charset="0"/>
              </a:rPr>
              <a:t>erhalten</a:t>
            </a:r>
            <a:endParaRPr kumimoji="0" lang="de-CH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2" name="Rechteck 91"/>
          <p:cNvSpPr/>
          <p:nvPr/>
        </p:nvSpPr>
        <p:spPr bwMode="auto">
          <a:xfrm>
            <a:off x="397228" y="1801575"/>
            <a:ext cx="922505" cy="2880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smtClean="0">
                <a:latin typeface="Arial Narrow" pitchFamily="34" charset="0"/>
              </a:rPr>
              <a:t>Partizipieren</a:t>
            </a:r>
            <a:endParaRPr kumimoji="0" lang="de-CH" sz="9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3" name="Gerade Verbindung mit Pfeil 92"/>
          <p:cNvCxnSpPr/>
          <p:nvPr/>
        </p:nvCxnSpPr>
        <p:spPr bwMode="auto">
          <a:xfrm>
            <a:off x="627416" y="3064675"/>
            <a:ext cx="489528" cy="2418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4" name="Rechteck 93"/>
          <p:cNvSpPr/>
          <p:nvPr/>
        </p:nvSpPr>
        <p:spPr bwMode="auto">
          <a:xfrm>
            <a:off x="393132" y="877798"/>
            <a:ext cx="926601" cy="2880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900" i="1" dirty="0" smtClean="0">
                <a:latin typeface="Arial Narrow" pitchFamily="34" charset="0"/>
              </a:rPr>
              <a:t>Handeln</a:t>
            </a:r>
            <a:r>
              <a:rPr lang="de-CH" sz="800" i="1" dirty="0" smtClean="0">
                <a:latin typeface="Arial Narrow" pitchFamily="34" charset="0"/>
              </a:rPr>
              <a:t> </a:t>
            </a:r>
            <a:endParaRPr kumimoji="0" lang="de-CH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5" name="Gerader Verbinder 94"/>
          <p:cNvCxnSpPr/>
          <p:nvPr/>
        </p:nvCxnSpPr>
        <p:spPr bwMode="auto">
          <a:xfrm flipV="1">
            <a:off x="1505044" y="3065043"/>
            <a:ext cx="290763" cy="876139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6" name="Gerader Verbinder 95"/>
          <p:cNvCxnSpPr/>
          <p:nvPr/>
        </p:nvCxnSpPr>
        <p:spPr bwMode="auto">
          <a:xfrm flipH="1" flipV="1">
            <a:off x="1792871" y="3065884"/>
            <a:ext cx="308729" cy="875298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7" name="Gerader Verbinder 96"/>
          <p:cNvCxnSpPr/>
          <p:nvPr/>
        </p:nvCxnSpPr>
        <p:spPr bwMode="auto">
          <a:xfrm flipV="1">
            <a:off x="2610985" y="1232259"/>
            <a:ext cx="398429" cy="2698930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8" name="Gerader Verbinder 97"/>
          <p:cNvCxnSpPr/>
          <p:nvPr/>
        </p:nvCxnSpPr>
        <p:spPr bwMode="auto">
          <a:xfrm flipH="1" flipV="1">
            <a:off x="3006004" y="1232259"/>
            <a:ext cx="410909" cy="2708924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9" name="Gerader Verbinder 98"/>
          <p:cNvCxnSpPr/>
          <p:nvPr/>
        </p:nvCxnSpPr>
        <p:spPr bwMode="auto">
          <a:xfrm flipH="1">
            <a:off x="3410445" y="3047133"/>
            <a:ext cx="727205" cy="884056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0" name="Gerader Verbinder 99"/>
          <p:cNvCxnSpPr/>
          <p:nvPr/>
        </p:nvCxnSpPr>
        <p:spPr bwMode="auto">
          <a:xfrm flipV="1">
            <a:off x="4130839" y="1266893"/>
            <a:ext cx="187553" cy="1797782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1" name="Gerader Verbinder 100"/>
          <p:cNvCxnSpPr/>
          <p:nvPr/>
        </p:nvCxnSpPr>
        <p:spPr bwMode="auto">
          <a:xfrm flipH="1" flipV="1">
            <a:off x="4318392" y="1255142"/>
            <a:ext cx="311396" cy="2686042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2" name="Gerader Verbinder 101"/>
          <p:cNvCxnSpPr/>
          <p:nvPr/>
        </p:nvCxnSpPr>
        <p:spPr bwMode="auto">
          <a:xfrm flipH="1">
            <a:off x="5352599" y="2036131"/>
            <a:ext cx="329509" cy="1028544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3" name="Gerader Verbinder 102"/>
          <p:cNvCxnSpPr/>
          <p:nvPr/>
        </p:nvCxnSpPr>
        <p:spPr bwMode="auto">
          <a:xfrm flipV="1">
            <a:off x="2097209" y="2036135"/>
            <a:ext cx="228506" cy="1905047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 bwMode="auto">
          <a:xfrm flipH="1" flipV="1">
            <a:off x="2333087" y="2036132"/>
            <a:ext cx="291827" cy="1895057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5" name="Freihandform 104"/>
          <p:cNvSpPr/>
          <p:nvPr/>
        </p:nvSpPr>
        <p:spPr>
          <a:xfrm>
            <a:off x="773505" y="1109559"/>
            <a:ext cx="201168" cy="210312"/>
          </a:xfrm>
          <a:custGeom>
            <a:avLst/>
            <a:gdLst>
              <a:gd name="connsiteX0" fmla="*/ 0 w 201168"/>
              <a:gd name="connsiteY0" fmla="*/ 109728 h 210312"/>
              <a:gd name="connsiteX1" fmla="*/ 91440 w 201168"/>
              <a:gd name="connsiteY1" fmla="*/ 210312 h 210312"/>
              <a:gd name="connsiteX2" fmla="*/ 192024 w 201168"/>
              <a:gd name="connsiteY2" fmla="*/ 9144 h 210312"/>
              <a:gd name="connsiteX3" fmla="*/ 201168 w 201168"/>
              <a:gd name="connsiteY3" fmla="*/ 0 h 21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168" h="210312">
                <a:moveTo>
                  <a:pt x="0" y="109728"/>
                </a:moveTo>
                <a:lnTo>
                  <a:pt x="91440" y="210312"/>
                </a:lnTo>
                <a:lnTo>
                  <a:pt x="192024" y="9144"/>
                </a:lnTo>
                <a:lnTo>
                  <a:pt x="201168" y="0"/>
                </a:ln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6" name="Rechteckige Legende 105"/>
          <p:cNvSpPr/>
          <p:nvPr/>
        </p:nvSpPr>
        <p:spPr>
          <a:xfrm>
            <a:off x="2105964" y="753495"/>
            <a:ext cx="880146" cy="432036"/>
          </a:xfrm>
          <a:prstGeom prst="wedgeRectCallout">
            <a:avLst>
              <a:gd name="adj1" fmla="val 45211"/>
              <a:gd name="adj2" fmla="val 64018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Unterzeichnung Absichtserklärung, Vorvertrag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7" name="Rechteckige Legende 106"/>
          <p:cNvSpPr/>
          <p:nvPr/>
        </p:nvSpPr>
        <p:spPr>
          <a:xfrm>
            <a:off x="4072450" y="767368"/>
            <a:ext cx="786232" cy="418163"/>
          </a:xfrm>
          <a:prstGeom prst="wedgeRectCallou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Unterzeichnung Vertrag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8" name="Rechteckige Legende 107"/>
          <p:cNvSpPr/>
          <p:nvPr/>
        </p:nvSpPr>
        <p:spPr>
          <a:xfrm>
            <a:off x="1627744" y="1467648"/>
            <a:ext cx="1278085" cy="450579"/>
          </a:xfrm>
          <a:prstGeom prst="wedgeRectCallout">
            <a:avLst>
              <a:gd name="adj1" fmla="val -604"/>
              <a:gd name="adj2" fmla="val 80722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Dialog, Feedback zum Projekt </a:t>
            </a:r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  <a:sym typeface="Wingdings" panose="05000000000000000000" pitchFamily="2" charset="2"/>
              </a:rPr>
              <a:t> Schlüsselkunde identifiziert sich mit Projekt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9" name="Rechteckige Legende 108"/>
          <p:cNvSpPr/>
          <p:nvPr/>
        </p:nvSpPr>
        <p:spPr>
          <a:xfrm>
            <a:off x="1443322" y="2502331"/>
            <a:ext cx="786232" cy="415488"/>
          </a:xfrm>
          <a:prstGeom prst="wedgeRectCallout">
            <a:avLst>
              <a:gd name="adj1" fmla="val -2477"/>
              <a:gd name="adj2" fmla="val 79994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Klärung Kunden-bedürfnisse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0" name="Rechteckige Legende 109"/>
          <p:cNvSpPr/>
          <p:nvPr/>
        </p:nvSpPr>
        <p:spPr>
          <a:xfrm>
            <a:off x="5214087" y="1492754"/>
            <a:ext cx="1075981" cy="425474"/>
          </a:xfrm>
          <a:prstGeom prst="wedgeRectCallout">
            <a:avLst>
              <a:gd name="adj1" fmla="val 4732"/>
              <a:gd name="adj2" fmla="val 76653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Schlüsselkunde bringt Ideen ein zur Betriebsoptimierung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1" name="Rechteckige Legende 110"/>
          <p:cNvSpPr/>
          <p:nvPr/>
        </p:nvSpPr>
        <p:spPr>
          <a:xfrm>
            <a:off x="4574249" y="2502331"/>
            <a:ext cx="786232" cy="415488"/>
          </a:xfrm>
          <a:prstGeom prst="wedgeRectCallout">
            <a:avLst>
              <a:gd name="adj1" fmla="val 50142"/>
              <a:gd name="adj2" fmla="val 106234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Rückmeldungen aus Betrieb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2" name="Rechteckige Legende 111"/>
          <p:cNvSpPr/>
          <p:nvPr/>
        </p:nvSpPr>
        <p:spPr>
          <a:xfrm>
            <a:off x="3322596" y="2422689"/>
            <a:ext cx="786232" cy="418163"/>
          </a:xfrm>
          <a:prstGeom prst="wedgeRectCallout">
            <a:avLst>
              <a:gd name="adj1" fmla="val 49787"/>
              <a:gd name="adj2" fmla="val 108008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Klärung für Detailplanung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3" name="Rechteckige Legende 112"/>
          <p:cNvSpPr/>
          <p:nvPr/>
        </p:nvSpPr>
        <p:spPr>
          <a:xfrm>
            <a:off x="3882001" y="4138474"/>
            <a:ext cx="1348400" cy="430401"/>
          </a:xfrm>
          <a:prstGeom prst="wedgeRectCallout">
            <a:avLst>
              <a:gd name="adj1" fmla="val 9212"/>
              <a:gd name="adj2" fmla="val -88686"/>
            </a:avLst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Informationen zum Bau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14" name="Gerader Verbinder 113"/>
          <p:cNvCxnSpPr/>
          <p:nvPr/>
        </p:nvCxnSpPr>
        <p:spPr bwMode="auto">
          <a:xfrm flipH="1">
            <a:off x="4629788" y="3064675"/>
            <a:ext cx="724176" cy="866514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5" name="Rechteck 114"/>
          <p:cNvSpPr/>
          <p:nvPr/>
        </p:nvSpPr>
        <p:spPr>
          <a:xfrm>
            <a:off x="1367121" y="4138474"/>
            <a:ext cx="2474675" cy="438367"/>
          </a:xfrm>
          <a:prstGeom prst="rec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Aktuelle Informationen zum Projekt</a:t>
            </a:r>
          </a:p>
        </p:txBody>
      </p:sp>
      <p:sp>
        <p:nvSpPr>
          <p:cNvPr id="116" name="Gleichschenkliges Dreieck 115"/>
          <p:cNvSpPr/>
          <p:nvPr/>
        </p:nvSpPr>
        <p:spPr>
          <a:xfrm>
            <a:off x="1443322" y="3990887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7" name="Gleichschenkliges Dreieck 116"/>
          <p:cNvSpPr/>
          <p:nvPr/>
        </p:nvSpPr>
        <p:spPr>
          <a:xfrm>
            <a:off x="2019386" y="3997208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8" name="Gleichschenkliges Dreieck 117"/>
          <p:cNvSpPr/>
          <p:nvPr/>
        </p:nvSpPr>
        <p:spPr>
          <a:xfrm>
            <a:off x="2545652" y="3997208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9" name="Gleichschenkliges Dreieck 118"/>
          <p:cNvSpPr/>
          <p:nvPr/>
        </p:nvSpPr>
        <p:spPr>
          <a:xfrm>
            <a:off x="3337740" y="4000779"/>
            <a:ext cx="166226" cy="147587"/>
          </a:xfrm>
          <a:prstGeom prst="triangle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8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0" name="Rechteck 119"/>
          <p:cNvSpPr/>
          <p:nvPr/>
        </p:nvSpPr>
        <p:spPr>
          <a:xfrm rot="16200000">
            <a:off x="-1435419" y="2530402"/>
            <a:ext cx="3879087" cy="213794"/>
          </a:xfrm>
          <a:prstGeom prst="rect">
            <a:avLst/>
          </a:prstGeom>
          <a:solidFill>
            <a:srgbClr val="F1B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 smtClean="0">
                <a:solidFill>
                  <a:schemeClr val="tx1"/>
                </a:solidFill>
                <a:latin typeface="Arial Narrow" pitchFamily="34" charset="0"/>
              </a:rPr>
              <a:t>Projekteignerin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 A (Prozessverantwortung)</a:t>
            </a:r>
          </a:p>
        </p:txBody>
      </p:sp>
      <p:sp>
        <p:nvSpPr>
          <p:cNvPr id="121" name="Rechteck 120"/>
          <p:cNvSpPr/>
          <p:nvPr/>
        </p:nvSpPr>
        <p:spPr>
          <a:xfrm rot="16200000">
            <a:off x="-704269" y="2519334"/>
            <a:ext cx="3879084" cy="235930"/>
          </a:xfrm>
          <a:prstGeom prst="rect">
            <a:avLst/>
          </a:prstGeom>
          <a:solidFill>
            <a:srgbClr val="F1B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Schlüsselkunde B</a:t>
            </a:r>
          </a:p>
        </p:txBody>
      </p:sp>
      <p:cxnSp>
        <p:nvCxnSpPr>
          <p:cNvPr id="122" name="Gerade Verbindung mit Pfeil 121"/>
          <p:cNvCxnSpPr/>
          <p:nvPr/>
        </p:nvCxnSpPr>
        <p:spPr bwMode="auto">
          <a:xfrm>
            <a:off x="611021" y="2128571"/>
            <a:ext cx="498179" cy="0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3" name="Gerade Verbindung mit Pfeil 122"/>
          <p:cNvCxnSpPr/>
          <p:nvPr/>
        </p:nvCxnSpPr>
        <p:spPr bwMode="auto">
          <a:xfrm flipV="1">
            <a:off x="619243" y="4144795"/>
            <a:ext cx="498065" cy="3571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>
          <a:xfrm flipV="1">
            <a:off x="1349845" y="355803"/>
            <a:ext cx="0" cy="5292587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hteck 124"/>
          <p:cNvSpPr/>
          <p:nvPr/>
        </p:nvSpPr>
        <p:spPr bwMode="auto">
          <a:xfrm>
            <a:off x="393132" y="355803"/>
            <a:ext cx="956713" cy="2845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smtClean="0">
                <a:latin typeface="Arial Narrow" pitchFamily="34" charset="0"/>
              </a:rPr>
              <a:t>Vier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smtClean="0">
                <a:latin typeface="Arial Narrow" pitchFamily="34" charset="0"/>
              </a:rPr>
              <a:t>Interaktionsstufen</a:t>
            </a:r>
            <a:endParaRPr kumimoji="0" lang="de-CH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6" name="Rechteck 125"/>
          <p:cNvSpPr/>
          <p:nvPr/>
        </p:nvSpPr>
        <p:spPr bwMode="auto">
          <a:xfrm>
            <a:off x="1343472" y="397155"/>
            <a:ext cx="5378644" cy="2845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000" i="1" dirty="0" smtClean="0">
                <a:latin typeface="Arial Narrow" pitchFamily="34" charset="0"/>
              </a:rPr>
              <a:t>Linie: Beispielhafter Interaktionsverlauf zwischen </a:t>
            </a:r>
            <a:r>
              <a:rPr lang="de-CH" sz="1000" i="1" dirty="0" err="1" smtClean="0">
                <a:latin typeface="Arial Narrow" pitchFamily="34" charset="0"/>
              </a:rPr>
              <a:t>Projekteignerin</a:t>
            </a:r>
            <a:r>
              <a:rPr lang="de-CH" sz="1000" i="1" dirty="0" smtClean="0">
                <a:latin typeface="Arial Narrow" pitchFamily="34" charset="0"/>
              </a:rPr>
              <a:t> A und Schlüsselkunde B über Projektphasen</a:t>
            </a:r>
            <a:endParaRPr kumimoji="0" lang="de-CH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7" name="Ellipse 126"/>
          <p:cNvSpPr/>
          <p:nvPr/>
        </p:nvSpPr>
        <p:spPr>
          <a:xfrm>
            <a:off x="5713223" y="2017051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12</a:t>
            </a:r>
          </a:p>
        </p:txBody>
      </p:sp>
      <p:sp>
        <p:nvSpPr>
          <p:cNvPr id="128" name="Ellipse 127"/>
          <p:cNvSpPr/>
          <p:nvPr/>
        </p:nvSpPr>
        <p:spPr>
          <a:xfrm>
            <a:off x="5360481" y="2989785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11</a:t>
            </a:r>
          </a:p>
        </p:txBody>
      </p:sp>
      <p:sp>
        <p:nvSpPr>
          <p:cNvPr id="129" name="Ellipse 128"/>
          <p:cNvSpPr/>
          <p:nvPr/>
        </p:nvSpPr>
        <p:spPr>
          <a:xfrm>
            <a:off x="4817679" y="3796489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10</a:t>
            </a:r>
          </a:p>
        </p:txBody>
      </p:sp>
      <p:sp>
        <p:nvSpPr>
          <p:cNvPr id="130" name="Ellipse 129"/>
          <p:cNvSpPr/>
          <p:nvPr/>
        </p:nvSpPr>
        <p:spPr>
          <a:xfrm>
            <a:off x="4410180" y="1215648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9</a:t>
            </a:r>
            <a:endParaRPr lang="de-CH" sz="9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1" name="Ellipse 130"/>
          <p:cNvSpPr/>
          <p:nvPr/>
        </p:nvSpPr>
        <p:spPr>
          <a:xfrm>
            <a:off x="4105498" y="3076348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8</a:t>
            </a:r>
          </a:p>
        </p:txBody>
      </p:sp>
      <p:sp>
        <p:nvSpPr>
          <p:cNvPr id="132" name="Ellipse 131"/>
          <p:cNvSpPr/>
          <p:nvPr/>
        </p:nvSpPr>
        <p:spPr>
          <a:xfrm>
            <a:off x="3526393" y="3805107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133" name="Ellipse 132"/>
          <p:cNvSpPr/>
          <p:nvPr/>
        </p:nvSpPr>
        <p:spPr>
          <a:xfrm>
            <a:off x="3012702" y="101489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6</a:t>
            </a:r>
            <a:endParaRPr lang="de-CH" sz="9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2707706" y="381518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135" name="Ellipse 134"/>
          <p:cNvSpPr/>
          <p:nvPr/>
        </p:nvSpPr>
        <p:spPr>
          <a:xfrm>
            <a:off x="2394614" y="1978355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136" name="Ellipse 135"/>
          <p:cNvSpPr/>
          <p:nvPr/>
        </p:nvSpPr>
        <p:spPr>
          <a:xfrm>
            <a:off x="2145451" y="381518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3</a:t>
            </a:r>
          </a:p>
        </p:txBody>
      </p:sp>
      <p:sp>
        <p:nvSpPr>
          <p:cNvPr id="137" name="Ellipse 136"/>
          <p:cNvSpPr/>
          <p:nvPr/>
        </p:nvSpPr>
        <p:spPr>
          <a:xfrm>
            <a:off x="1831396" y="2957766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138" name="Ellipse 137"/>
          <p:cNvSpPr/>
          <p:nvPr/>
        </p:nvSpPr>
        <p:spPr>
          <a:xfrm>
            <a:off x="1573919" y="3823463"/>
            <a:ext cx="252000" cy="252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dirty="0" smtClean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</Words>
  <Application>Microsoft Office PowerPoint</Application>
  <PresentationFormat>Breitbild</PresentationFormat>
  <Paragraphs>40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Wingdings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Corinne Moser</cp:lastModifiedBy>
  <cp:revision>264</cp:revision>
  <cp:lastPrinted>2019-02-18T15:46:02Z</cp:lastPrinted>
  <dcterms:created xsi:type="dcterms:W3CDTF">2011-11-22T06:50:30Z</dcterms:created>
  <dcterms:modified xsi:type="dcterms:W3CDTF">2019-04-16T12:50:48Z</dcterms:modified>
</cp:coreProperties>
</file>