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0" r:id="rId2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3939"/>
    <a:srgbClr val="35BD35"/>
    <a:srgbClr val="72A74B"/>
    <a:srgbClr val="FFFFFF"/>
    <a:srgbClr val="B48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89" autoAdjust="0"/>
    <p:restoredTop sz="94458" autoAdjust="0"/>
  </p:normalViewPr>
  <p:slideViewPr>
    <p:cSldViewPr>
      <p:cViewPr varScale="1">
        <p:scale>
          <a:sx n="111" d="100"/>
          <a:sy n="111" d="100"/>
        </p:scale>
        <p:origin x="216" y="198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notesViewPr>
    <p:cSldViewPr>
      <p:cViewPr varScale="1">
        <p:scale>
          <a:sx n="83" d="100"/>
          <a:sy n="83" d="100"/>
        </p:scale>
        <p:origin x="-315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FDA57-94CF-412F-B660-B9531223B710}" type="datetimeFigureOut">
              <a:rPr lang="de-CH" smtClean="0"/>
              <a:t>16.04.2019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39161-5802-48D7-B1A9-F2D1CC9BC93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5607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BC720-19D4-4F7F-87C2-14F0551CCFD6}" type="datetimeFigureOut">
              <a:rPr lang="de-CH" smtClean="0"/>
              <a:t>16.04.2019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0513E-05DD-4102-A330-8F9F602A32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413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0513E-05DD-4102-A330-8F9F602A32FD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360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70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concept.ch/de/projekte/soziookonomische-aspekte-thermischer-netze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576" y="116632"/>
            <a:ext cx="799200" cy="166585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47328" y="6381328"/>
            <a:ext cx="12023014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Quelle: econcept (2019): Meier, B., Moser, C., Vogler, C., &amp; Dettli, R.: Bericht: </a:t>
            </a: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«Sozioökonomische Aspekte thermischer Netze». econcept im Auftrag von </a:t>
            </a:r>
            <a:r>
              <a:rPr lang="de-CH" sz="1100" kern="1200" dirty="0" err="1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EnergieSchweiz</a:t>
            </a: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, April 2019, Zürich.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Weitere Informationen und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Bericht auf 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  <a:hlinkClick r:id="rId4"/>
              </a:rPr>
              <a:t>https://www.econcept.ch/de/projekte/soziookonomische-aspekte-thermischer-netze/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</a:t>
            </a:r>
            <a:endParaRPr lang="de-CH" sz="1100" kern="1200" dirty="0" smtClean="0">
              <a:solidFill>
                <a:schemeClr val="tx1"/>
              </a:solidFill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25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hteck 76"/>
          <p:cNvSpPr/>
          <p:nvPr/>
        </p:nvSpPr>
        <p:spPr>
          <a:xfrm>
            <a:off x="7572174" y="295309"/>
            <a:ext cx="4608512" cy="386362"/>
          </a:xfrm>
          <a:prstGeom prst="rect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Stakeholder und Netzwerke im konkreten Netz: </a:t>
            </a: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Kapitel </a:t>
            </a: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4.4</a:t>
            </a:r>
            <a:endParaRPr lang="de-CH" sz="11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33" name="Ellipse 32"/>
          <p:cNvSpPr/>
          <p:nvPr/>
        </p:nvSpPr>
        <p:spPr>
          <a:xfrm>
            <a:off x="853591" y="771096"/>
            <a:ext cx="5400000" cy="5400000"/>
          </a:xfrm>
          <a:prstGeom prst="ellipse">
            <a:avLst/>
          </a:prstGeom>
          <a:noFill/>
          <a:ln w="25400" cap="flat" cmpd="sng" algn="ctr">
            <a:solidFill>
              <a:srgbClr val="006B7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34" name="Ellipse 33"/>
          <p:cNvSpPr/>
          <p:nvPr/>
        </p:nvSpPr>
        <p:spPr>
          <a:xfrm>
            <a:off x="-182294" y="3851369"/>
            <a:ext cx="1080000" cy="1080000"/>
          </a:xfrm>
          <a:prstGeom prst="ellipse">
            <a:avLst/>
          </a:prstGeom>
          <a:solidFill>
            <a:srgbClr val="F6D7CA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25200" rIns="36000" bIns="252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Bund, Kanton</a:t>
            </a:r>
            <a:endParaRPr kumimoji="0" lang="de-CH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5" name="Ellipse 34"/>
          <p:cNvSpPr/>
          <p:nvPr/>
        </p:nvSpPr>
        <p:spPr>
          <a:xfrm>
            <a:off x="-130873" y="2307436"/>
            <a:ext cx="1080000" cy="1080000"/>
          </a:xfrm>
          <a:prstGeom prst="ellipse">
            <a:avLst/>
          </a:prstGeom>
          <a:solidFill>
            <a:srgbClr val="F6D7CA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25200" rIns="36000" bIns="252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Ideengeber/in</a:t>
            </a:r>
            <a:endParaRPr kumimoji="0" lang="de-CH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6" name="Ellipse 35"/>
          <p:cNvSpPr/>
          <p:nvPr/>
        </p:nvSpPr>
        <p:spPr>
          <a:xfrm>
            <a:off x="197272" y="1236506"/>
            <a:ext cx="1080000" cy="1080000"/>
          </a:xfrm>
          <a:prstGeom prst="ellipse">
            <a:avLst/>
          </a:prstGeom>
          <a:solidFill>
            <a:srgbClr val="F6D7CA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25200" rIns="36000" bIns="252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Standort-gemeinde</a:t>
            </a:r>
            <a:endParaRPr kumimoji="0" lang="de-CH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7" name="Ellipse 36"/>
          <p:cNvSpPr/>
          <p:nvPr/>
        </p:nvSpPr>
        <p:spPr>
          <a:xfrm>
            <a:off x="950492" y="424329"/>
            <a:ext cx="1080000" cy="1080000"/>
          </a:xfrm>
          <a:prstGeom prst="ellipse">
            <a:avLst/>
          </a:prstGeom>
          <a:solidFill>
            <a:srgbClr val="F6D7CA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25200" rIns="36000" bIns="252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Betreiber/in</a:t>
            </a:r>
            <a:endParaRPr kumimoji="0" lang="de-CH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8" name="Ellipse 37"/>
          <p:cNvSpPr/>
          <p:nvPr/>
        </p:nvSpPr>
        <p:spPr>
          <a:xfrm>
            <a:off x="1958925" y="-231654"/>
            <a:ext cx="1080000" cy="1080000"/>
          </a:xfrm>
          <a:prstGeom prst="ellipse">
            <a:avLst/>
          </a:prstGeom>
          <a:solidFill>
            <a:srgbClr val="F6D7CA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25200" rIns="36000" bIns="252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Bauherrschaft</a:t>
            </a:r>
            <a:endParaRPr kumimoji="0" lang="de-CH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9" name="Ellipse 38"/>
          <p:cNvSpPr/>
          <p:nvPr/>
        </p:nvSpPr>
        <p:spPr>
          <a:xfrm>
            <a:off x="3253367" y="-352494"/>
            <a:ext cx="1080000" cy="1080000"/>
          </a:xfrm>
          <a:prstGeom prst="ellipse">
            <a:avLst/>
          </a:prstGeom>
          <a:solidFill>
            <a:srgbClr val="F6D7CA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25200" rIns="36000" bIns="252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Contractor</a:t>
            </a:r>
            <a:endParaRPr kumimoji="0" lang="de-CH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40" name="Ellipse 39"/>
          <p:cNvSpPr/>
          <p:nvPr/>
        </p:nvSpPr>
        <p:spPr>
          <a:xfrm>
            <a:off x="572348" y="5156058"/>
            <a:ext cx="1080000" cy="108000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Anwohner</a:t>
            </a:r>
          </a:p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/innen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1" name="Ellipse 40"/>
          <p:cNvSpPr/>
          <p:nvPr/>
        </p:nvSpPr>
        <p:spPr>
          <a:xfrm>
            <a:off x="1791687" y="5955665"/>
            <a:ext cx="1080000" cy="108000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Medien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2" name="Ellipse 41"/>
          <p:cNvSpPr/>
          <p:nvPr/>
        </p:nvSpPr>
        <p:spPr>
          <a:xfrm>
            <a:off x="3427292" y="6045173"/>
            <a:ext cx="1080000" cy="108000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Zivilgesell-</a:t>
            </a:r>
            <a:r>
              <a:rPr lang="de-CH" sz="1000" dirty="0" err="1" smtClean="0">
                <a:solidFill>
                  <a:schemeClr val="tx1"/>
                </a:solidFill>
                <a:latin typeface="Arial Narrow" pitchFamily="34" charset="0"/>
              </a:rPr>
              <a:t>schaftliche</a:t>
            </a:r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 Akteure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3" name="Ellipse 42"/>
          <p:cNvSpPr/>
          <p:nvPr/>
        </p:nvSpPr>
        <p:spPr>
          <a:xfrm>
            <a:off x="4959303" y="5875438"/>
            <a:ext cx="1139163" cy="108000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Schlüsselkunde/in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6259888" y="4959755"/>
            <a:ext cx="1199792" cy="117213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Heizungsfach-leute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5" name="Ellipse 44"/>
          <p:cNvSpPr/>
          <p:nvPr/>
        </p:nvSpPr>
        <p:spPr>
          <a:xfrm>
            <a:off x="6329802" y="3622413"/>
            <a:ext cx="1187804" cy="1114529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Schlüsselkunde</a:t>
            </a:r>
          </a:p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/</a:t>
            </a:r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in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6" name="Ellipse 45"/>
          <p:cNvSpPr/>
          <p:nvPr/>
        </p:nvSpPr>
        <p:spPr>
          <a:xfrm>
            <a:off x="6319784" y="2391096"/>
            <a:ext cx="1080000" cy="108000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Bewilligungs-behörde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7" name="Ellipse 46"/>
          <p:cNvSpPr/>
          <p:nvPr/>
        </p:nvSpPr>
        <p:spPr>
          <a:xfrm>
            <a:off x="5922133" y="1215990"/>
            <a:ext cx="1132748" cy="1106462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Planungs-behörde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8" name="Ellipse 47"/>
          <p:cNvSpPr/>
          <p:nvPr/>
        </p:nvSpPr>
        <p:spPr>
          <a:xfrm>
            <a:off x="5142577" y="327652"/>
            <a:ext cx="1080000" cy="108000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Energie-versorgungs-unternehmen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9" name="Ellipse 48"/>
          <p:cNvSpPr/>
          <p:nvPr/>
        </p:nvSpPr>
        <p:spPr>
          <a:xfrm>
            <a:off x="7782282" y="3238947"/>
            <a:ext cx="1080000" cy="1080000"/>
          </a:xfrm>
          <a:prstGeom prst="ellipse">
            <a:avLst/>
          </a:prstGeom>
          <a:solidFill>
            <a:srgbClr val="F6D7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Mutterkonzern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0" name="Rechteck 49"/>
          <p:cNvSpPr/>
          <p:nvPr/>
        </p:nvSpPr>
        <p:spPr>
          <a:xfrm>
            <a:off x="2261840" y="2554688"/>
            <a:ext cx="2677612" cy="558062"/>
          </a:xfrm>
          <a:prstGeom prst="rect">
            <a:avLst/>
          </a:prstGeom>
          <a:solidFill>
            <a:srgbClr val="EAC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smtClean="0">
                <a:solidFill>
                  <a:schemeClr val="tx1"/>
                </a:solidFill>
                <a:latin typeface="Arial Narrow" pitchFamily="34" charset="0"/>
              </a:rPr>
              <a:t>Gestalten Sie Ihr Netz! </a:t>
            </a:r>
          </a:p>
        </p:txBody>
      </p:sp>
      <p:sp>
        <p:nvSpPr>
          <p:cNvPr id="51" name="Rechteck 50"/>
          <p:cNvSpPr/>
          <p:nvPr/>
        </p:nvSpPr>
        <p:spPr>
          <a:xfrm>
            <a:off x="2253325" y="3220668"/>
            <a:ext cx="2677612" cy="2014839"/>
          </a:xfrm>
          <a:prstGeom prst="rect">
            <a:avLst/>
          </a:prstGeom>
          <a:solidFill>
            <a:srgbClr val="EAC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Schritte: 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Akteure bezeichnen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Projekteigner/innen bezeichnen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Personen benennen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Rollen beschreiben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Beziehungen aufzeigen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Vermittler/innen identifizieren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Treiber und Hemmnisse identifizieren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Aktionen gegen Hemmnisse planen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Aktionen für Stärkung der Treiber planen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Nächste Schritte und Verantwortliche festlegen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sz="11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graphicFrame>
        <p:nvGraphicFramePr>
          <p:cNvPr id="52" name="Tabelle 51"/>
          <p:cNvGraphicFramePr>
            <a:graphicFrameLocks noGrp="1"/>
          </p:cNvGraphicFramePr>
          <p:nvPr>
            <p:extLst/>
          </p:nvPr>
        </p:nvGraphicFramePr>
        <p:xfrm>
          <a:off x="3622967" y="461994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53" name="Tabelle 52"/>
          <p:cNvGraphicFramePr>
            <a:graphicFrameLocks noGrp="1"/>
          </p:cNvGraphicFramePr>
          <p:nvPr>
            <p:extLst/>
          </p:nvPr>
        </p:nvGraphicFramePr>
        <p:xfrm>
          <a:off x="4103795" y="1216947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54" name="Tabelle 53"/>
          <p:cNvGraphicFramePr>
            <a:graphicFrameLocks noGrp="1"/>
          </p:cNvGraphicFramePr>
          <p:nvPr>
            <p:extLst/>
          </p:nvPr>
        </p:nvGraphicFramePr>
        <p:xfrm>
          <a:off x="570090" y="3004546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55" name="Tabel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827443"/>
              </p:ext>
            </p:extLst>
          </p:nvPr>
        </p:nvGraphicFramePr>
        <p:xfrm>
          <a:off x="684138" y="3829426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endParaRPr lang="de-CH" sz="800" spc="20" dirty="0">
                        <a:solidFill>
                          <a:srgbClr val="006B77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56" name="Tabelle 55"/>
          <p:cNvGraphicFramePr>
            <a:graphicFrameLocks noGrp="1"/>
          </p:cNvGraphicFramePr>
          <p:nvPr>
            <p:extLst/>
          </p:nvPr>
        </p:nvGraphicFramePr>
        <p:xfrm>
          <a:off x="735799" y="4828648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57" name="Tabelle 56"/>
          <p:cNvGraphicFramePr>
            <a:graphicFrameLocks noGrp="1"/>
          </p:cNvGraphicFramePr>
          <p:nvPr>
            <p:extLst/>
          </p:nvPr>
        </p:nvGraphicFramePr>
        <p:xfrm>
          <a:off x="3257368" y="5659208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58" name="Tabelle 57"/>
          <p:cNvGraphicFramePr>
            <a:graphicFrameLocks noGrp="1"/>
          </p:cNvGraphicFramePr>
          <p:nvPr>
            <p:extLst/>
          </p:nvPr>
        </p:nvGraphicFramePr>
        <p:xfrm>
          <a:off x="1738146" y="5631264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59" name="Tabelle 58"/>
          <p:cNvGraphicFramePr>
            <a:graphicFrameLocks noGrp="1"/>
          </p:cNvGraphicFramePr>
          <p:nvPr>
            <p:extLst/>
          </p:nvPr>
        </p:nvGraphicFramePr>
        <p:xfrm>
          <a:off x="4727185" y="5575194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60" name="Tabelle 59"/>
          <p:cNvGraphicFramePr>
            <a:graphicFrameLocks noGrp="1"/>
          </p:cNvGraphicFramePr>
          <p:nvPr>
            <p:extLst/>
          </p:nvPr>
        </p:nvGraphicFramePr>
        <p:xfrm>
          <a:off x="5340748" y="4748421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61" name="Tabel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128180"/>
              </p:ext>
            </p:extLst>
          </p:nvPr>
        </p:nvGraphicFramePr>
        <p:xfrm>
          <a:off x="5056407" y="3880933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62" name="Tabelle 61"/>
          <p:cNvGraphicFramePr>
            <a:graphicFrameLocks noGrp="1"/>
          </p:cNvGraphicFramePr>
          <p:nvPr>
            <p:extLst/>
          </p:nvPr>
        </p:nvGraphicFramePr>
        <p:xfrm>
          <a:off x="5015663" y="2892212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63" name="Tabelle 62"/>
          <p:cNvGraphicFramePr>
            <a:graphicFrameLocks noGrp="1"/>
          </p:cNvGraphicFramePr>
          <p:nvPr>
            <p:extLst/>
          </p:nvPr>
        </p:nvGraphicFramePr>
        <p:xfrm>
          <a:off x="4685555" y="1901119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64" name="Tabelle 63"/>
          <p:cNvGraphicFramePr>
            <a:graphicFrameLocks noGrp="1"/>
          </p:cNvGraphicFramePr>
          <p:nvPr>
            <p:extLst/>
          </p:nvPr>
        </p:nvGraphicFramePr>
        <p:xfrm>
          <a:off x="732631" y="1989730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65" name="Tabelle 64"/>
          <p:cNvGraphicFramePr>
            <a:graphicFrameLocks noGrp="1"/>
          </p:cNvGraphicFramePr>
          <p:nvPr>
            <p:extLst/>
          </p:nvPr>
        </p:nvGraphicFramePr>
        <p:xfrm>
          <a:off x="2113727" y="667987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66" name="Tabelle 65"/>
          <p:cNvGraphicFramePr>
            <a:graphicFrameLocks noGrp="1"/>
          </p:cNvGraphicFramePr>
          <p:nvPr>
            <p:extLst/>
          </p:nvPr>
        </p:nvGraphicFramePr>
        <p:xfrm>
          <a:off x="1399634" y="1348248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sp>
        <p:nvSpPr>
          <p:cNvPr id="67" name="Ellipse 66"/>
          <p:cNvSpPr/>
          <p:nvPr/>
        </p:nvSpPr>
        <p:spPr>
          <a:xfrm rot="19385235">
            <a:off x="9340459" y="3807600"/>
            <a:ext cx="2686172" cy="2457906"/>
          </a:xfrm>
          <a:prstGeom prst="ellipse">
            <a:avLst/>
          </a:prstGeom>
          <a:solidFill>
            <a:srgbClr val="FCF0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000" dirty="0" err="1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8" name="Rechteck 67"/>
          <p:cNvSpPr/>
          <p:nvPr/>
        </p:nvSpPr>
        <p:spPr>
          <a:xfrm rot="18649091">
            <a:off x="9407607" y="4348423"/>
            <a:ext cx="1246328" cy="176183"/>
          </a:xfrm>
          <a:prstGeom prst="rect">
            <a:avLst/>
          </a:prstGeom>
          <a:solidFill>
            <a:srgbClr val="FCF0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Projekteigner/innen</a:t>
            </a:r>
          </a:p>
        </p:txBody>
      </p:sp>
      <p:sp>
        <p:nvSpPr>
          <p:cNvPr id="69" name="Rechteck 68"/>
          <p:cNvSpPr/>
          <p:nvPr/>
        </p:nvSpPr>
        <p:spPr>
          <a:xfrm>
            <a:off x="8112305" y="1642539"/>
            <a:ext cx="759683" cy="212864"/>
          </a:xfrm>
          <a:prstGeom prst="rect">
            <a:avLst/>
          </a:prstGeom>
          <a:solidFill>
            <a:srgbClr val="F339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Hemmnisse</a:t>
            </a:r>
          </a:p>
        </p:txBody>
      </p:sp>
      <p:sp>
        <p:nvSpPr>
          <p:cNvPr id="70" name="Rechteck 69"/>
          <p:cNvSpPr/>
          <p:nvPr/>
        </p:nvSpPr>
        <p:spPr>
          <a:xfrm>
            <a:off x="8112304" y="2010445"/>
            <a:ext cx="759683" cy="216000"/>
          </a:xfrm>
          <a:prstGeom prst="rect">
            <a:avLst/>
          </a:prstGeom>
          <a:solidFill>
            <a:srgbClr val="35B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smtClean="0">
                <a:solidFill>
                  <a:schemeClr val="tx1"/>
                </a:solidFill>
                <a:latin typeface="Arial Narrow" pitchFamily="34" charset="0"/>
              </a:rPr>
              <a:t>Treiber</a:t>
            </a:r>
            <a:endParaRPr lang="de-CH" sz="11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1" name="Ellipse 70"/>
          <p:cNvSpPr/>
          <p:nvPr/>
        </p:nvSpPr>
        <p:spPr>
          <a:xfrm>
            <a:off x="7752184" y="1639403"/>
            <a:ext cx="216000" cy="216000"/>
          </a:xfrm>
          <a:prstGeom prst="ellipse">
            <a:avLst/>
          </a:prstGeom>
          <a:solidFill>
            <a:srgbClr val="F339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b="1" dirty="0" smtClean="0">
                <a:solidFill>
                  <a:schemeClr val="tx1"/>
                </a:solidFill>
                <a:latin typeface="Arial Narrow" pitchFamily="34" charset="0"/>
              </a:rPr>
              <a:t>H</a:t>
            </a:r>
            <a:endParaRPr lang="de-CH" sz="10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2" name="Ellipse 71"/>
          <p:cNvSpPr/>
          <p:nvPr/>
        </p:nvSpPr>
        <p:spPr>
          <a:xfrm>
            <a:off x="7764460" y="2010445"/>
            <a:ext cx="216000" cy="216000"/>
          </a:xfrm>
          <a:prstGeom prst="ellipse">
            <a:avLst/>
          </a:prstGeom>
          <a:solidFill>
            <a:srgbClr val="35BD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b="1" dirty="0" smtClean="0">
                <a:solidFill>
                  <a:schemeClr val="tx1"/>
                </a:solidFill>
                <a:latin typeface="Arial Narrow" pitchFamily="34" charset="0"/>
              </a:rPr>
              <a:t>T</a:t>
            </a:r>
            <a:endParaRPr lang="de-CH" sz="10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graphicFrame>
        <p:nvGraphicFramePr>
          <p:cNvPr id="73" name="Tabel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987300"/>
              </p:ext>
            </p:extLst>
          </p:nvPr>
        </p:nvGraphicFramePr>
        <p:xfrm>
          <a:off x="7764459" y="836712"/>
          <a:ext cx="1107527" cy="610077"/>
        </p:xfrm>
        <a:graphic>
          <a:graphicData uri="http://schemas.openxmlformats.org/drawingml/2006/table">
            <a:tbl>
              <a:tblPr firstRow="1" firstCol="1" bandRow="1"/>
              <a:tblGrid>
                <a:gridCol w="110752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2755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r>
                        <a:rPr kumimoji="0" lang="de-CH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Benennung</a:t>
                      </a:r>
                      <a:br>
                        <a:rPr kumimoji="0" lang="de-CH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</a:br>
                      <a:r>
                        <a:rPr kumimoji="0" lang="de-CH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/Bezeichnung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800" spc="20" dirty="0" smtClean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r>
                        <a:rPr kumimoji="0" lang="de-CH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Kontakt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graphicFrame>
        <p:nvGraphicFramePr>
          <p:cNvPr id="75" name="Tabelle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619788"/>
              </p:ext>
            </p:extLst>
          </p:nvPr>
        </p:nvGraphicFramePr>
        <p:xfrm>
          <a:off x="7752184" y="3915494"/>
          <a:ext cx="1428187" cy="592913"/>
        </p:xfrm>
        <a:graphic>
          <a:graphicData uri="http://schemas.openxmlformats.org/drawingml/2006/table">
            <a:tbl>
              <a:tblPr firstRow="1" firstCol="1" bandRow="1"/>
              <a:tblGrid>
                <a:gridCol w="1428187">
                  <a:extLst>
                    <a:ext uri="{9D8B030D-6E8A-4147-A177-3AD203B41FA5}">
                      <a16:colId xmlns:a16="http://schemas.microsoft.com/office/drawing/2014/main" val="1169880292"/>
                    </a:ext>
                  </a:extLst>
                </a:gridCol>
              </a:tblGrid>
              <a:tr h="300012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09395"/>
                  </a:ext>
                </a:extLst>
              </a:tr>
              <a:tr h="292901">
                <a:tc>
                  <a:txBody>
                    <a:bodyPr/>
                    <a:lstStyle/>
                    <a:p>
                      <a:pPr marL="572770" marR="17780" indent="-558165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1800"/>
                        </a:spcAft>
                        <a:tabLst>
                          <a:tab pos="575945" algn="l"/>
                        </a:tabLst>
                      </a:pPr>
                      <a:r>
                        <a:rPr lang="de-CH" sz="800" spc="20" dirty="0">
                          <a:solidFill>
                            <a:srgbClr val="006B77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6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361528"/>
                  </a:ext>
                </a:extLst>
              </a:tr>
            </a:tbl>
          </a:graphicData>
        </a:graphic>
      </p:graphicFrame>
      <p:cxnSp>
        <p:nvCxnSpPr>
          <p:cNvPr id="76" name="Gerader Verbinder 75"/>
          <p:cNvCxnSpPr/>
          <p:nvPr/>
        </p:nvCxnSpPr>
        <p:spPr>
          <a:xfrm>
            <a:off x="7752184" y="2444529"/>
            <a:ext cx="359141" cy="22649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Rechteck 78"/>
          <p:cNvSpPr/>
          <p:nvPr/>
        </p:nvSpPr>
        <p:spPr>
          <a:xfrm>
            <a:off x="8112303" y="2386032"/>
            <a:ext cx="759683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Beziehung</a:t>
            </a:r>
            <a:endParaRPr lang="de-CH" sz="11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ecoFarbschem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B77"/>
      </a:accent1>
      <a:accent2>
        <a:srgbClr val="4E93A4"/>
      </a:accent2>
      <a:accent3>
        <a:srgbClr val="9BC2CA"/>
      </a:accent3>
      <a:accent4>
        <a:srgbClr val="E32523"/>
      </a:accent4>
      <a:accent5>
        <a:srgbClr val="E58776"/>
      </a:accent5>
      <a:accent6>
        <a:srgbClr val="F1BFAC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DD9DE"/>
        </a:solidFill>
        <a:ln>
          <a:noFill/>
        </a:ln>
      </a:spPr>
      <a:bodyPr lIns="36000" tIns="25200" rIns="36000" bIns="25200" rtlCol="0" anchor="ctr"/>
      <a:lstStyle>
        <a:defPPr algn="ctr">
          <a:defRPr sz="1100" dirty="0" err="1" smtClean="0">
            <a:solidFill>
              <a:schemeClr val="tx1"/>
            </a:solidFill>
            <a:latin typeface="Arial Narrow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25200" rIns="36000" bIns="25200" rtlCol="0">
        <a:spAutoFit/>
      </a:bodyPr>
      <a:lstStyle>
        <a:defPPr algn="ctr">
          <a:defRPr sz="1100" dirty="0" smtClean="0"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77</Words>
  <Application>Microsoft Office PowerPoint</Application>
  <PresentationFormat>Breitbild</PresentationFormat>
  <Paragraphs>71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Calibri</vt:lpstr>
      <vt:lpstr>Tahoma</vt:lpstr>
      <vt:lpstr>Times New Roman</vt:lpstr>
      <vt:lpstr>Larissa</vt:lpstr>
      <vt:lpstr>PowerPoint-Präsentation</vt:lpstr>
    </vt:vector>
  </TitlesOfParts>
  <Company>....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von Grünigen</dc:creator>
  <cp:lastModifiedBy>Corinne Moser</cp:lastModifiedBy>
  <cp:revision>263</cp:revision>
  <cp:lastPrinted>2019-02-18T15:46:02Z</cp:lastPrinted>
  <dcterms:created xsi:type="dcterms:W3CDTF">2011-11-22T06:50:30Z</dcterms:created>
  <dcterms:modified xsi:type="dcterms:W3CDTF">2019-04-16T12:48:13Z</dcterms:modified>
</cp:coreProperties>
</file>