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 varScale="1">
        <p:scale>
          <a:sx n="111" d="100"/>
          <a:sy n="111" d="100"/>
        </p:scale>
        <p:origin x="150" y="11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 smtClean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392144" y="564997"/>
            <a:ext cx="4608512" cy="988665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Strukturierung der Stakeholder nach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Einfluss und Betroffenheit: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Kapitel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4.3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828694" y="2535282"/>
            <a:ext cx="2456398" cy="17998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b" anchorCtr="0"/>
          <a:lstStyle/>
          <a:p>
            <a:r>
              <a:rPr lang="de-CH" sz="1100" b="1" i="1" dirty="0" smtClean="0">
                <a:solidFill>
                  <a:schemeClr val="tx1"/>
                </a:solidFill>
                <a:latin typeface="Arial Narrow" pitchFamily="34" charset="0"/>
              </a:rPr>
              <a:t>Situation beobachten</a:t>
            </a:r>
          </a:p>
        </p:txBody>
      </p:sp>
      <p:sp>
        <p:nvSpPr>
          <p:cNvPr id="165" name="Rechteck 164"/>
          <p:cNvSpPr/>
          <p:nvPr/>
        </p:nvSpPr>
        <p:spPr>
          <a:xfrm>
            <a:off x="839416" y="564997"/>
            <a:ext cx="2420605" cy="1985760"/>
          </a:xfrm>
          <a:prstGeom prst="rect">
            <a:avLst/>
          </a:prstGeom>
          <a:solidFill>
            <a:srgbClr val="FCF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t" anchorCtr="0"/>
          <a:lstStyle/>
          <a:p>
            <a:r>
              <a:rPr lang="de-CH" sz="1100" b="1" i="1" dirty="0" smtClean="0">
                <a:solidFill>
                  <a:schemeClr val="tx1"/>
                </a:solidFill>
                <a:latin typeface="Arial Narrow" pitchFamily="34" charset="0"/>
              </a:rPr>
              <a:t>Rechtzeitig einbinden</a:t>
            </a:r>
          </a:p>
        </p:txBody>
      </p:sp>
      <p:sp>
        <p:nvSpPr>
          <p:cNvPr id="166" name="Rechteck 165"/>
          <p:cNvSpPr/>
          <p:nvPr/>
        </p:nvSpPr>
        <p:spPr>
          <a:xfrm>
            <a:off x="3294469" y="2556841"/>
            <a:ext cx="2395667" cy="1778324"/>
          </a:xfrm>
          <a:prstGeom prst="rect">
            <a:avLst/>
          </a:prstGeom>
          <a:solidFill>
            <a:srgbClr val="FDF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b" anchorCtr="0"/>
          <a:lstStyle/>
          <a:p>
            <a:pPr algn="r"/>
            <a:r>
              <a:rPr lang="de-CH" sz="1100" b="1" i="1" dirty="0" smtClean="0">
                <a:solidFill>
                  <a:schemeClr val="tx1"/>
                </a:solidFill>
                <a:latin typeface="Arial Narrow" pitchFamily="34" charset="0"/>
              </a:rPr>
              <a:t>Nicht vergessen, </a:t>
            </a:r>
          </a:p>
          <a:p>
            <a:pPr algn="r"/>
            <a:r>
              <a:rPr lang="de-CH" sz="1100" b="1" i="1" dirty="0" smtClean="0">
                <a:solidFill>
                  <a:schemeClr val="tx1"/>
                </a:solidFill>
                <a:latin typeface="Arial Narrow" pitchFamily="34" charset="0"/>
              </a:rPr>
              <a:t>aktiv informieren</a:t>
            </a:r>
          </a:p>
        </p:txBody>
      </p:sp>
      <p:sp>
        <p:nvSpPr>
          <p:cNvPr id="167" name="Rechteck 166"/>
          <p:cNvSpPr/>
          <p:nvPr/>
        </p:nvSpPr>
        <p:spPr>
          <a:xfrm>
            <a:off x="3257856" y="568402"/>
            <a:ext cx="2432281" cy="1978624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t" anchorCtr="0"/>
          <a:lstStyle/>
          <a:p>
            <a:pPr algn="r"/>
            <a:r>
              <a:rPr lang="de-CH" sz="1100" b="1" i="1" dirty="0" smtClean="0">
                <a:solidFill>
                  <a:schemeClr val="tx1"/>
                </a:solidFill>
                <a:latin typeface="Arial Narrow" pitchFamily="34" charset="0"/>
              </a:rPr>
              <a:t>Engen Kontakt pflegen</a:t>
            </a:r>
          </a:p>
        </p:txBody>
      </p:sp>
      <p:sp>
        <p:nvSpPr>
          <p:cNvPr id="168" name="Line 54"/>
          <p:cNvSpPr>
            <a:spLocks noChangeShapeType="1"/>
          </p:cNvSpPr>
          <p:nvPr/>
        </p:nvSpPr>
        <p:spPr bwMode="auto">
          <a:xfrm>
            <a:off x="3257856" y="776667"/>
            <a:ext cx="3502" cy="3240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BC2C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69" name="Line 55"/>
          <p:cNvSpPr>
            <a:spLocks noChangeShapeType="1"/>
          </p:cNvSpPr>
          <p:nvPr/>
        </p:nvSpPr>
        <p:spPr bwMode="auto">
          <a:xfrm>
            <a:off x="1091874" y="2553022"/>
            <a:ext cx="43200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BC2C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70" name="Rechteck 169"/>
          <p:cNvSpPr/>
          <p:nvPr/>
        </p:nvSpPr>
        <p:spPr>
          <a:xfrm>
            <a:off x="2624399" y="572220"/>
            <a:ext cx="1272526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32523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 smtClean="0">
                <a:solidFill>
                  <a:schemeClr val="tx1"/>
                </a:solidFill>
                <a:latin typeface="Arial Narrow" pitchFamily="34" charset="0"/>
              </a:rPr>
              <a:t>Hohes Einflusspotenzial</a:t>
            </a:r>
          </a:p>
        </p:txBody>
      </p:sp>
      <p:sp>
        <p:nvSpPr>
          <p:cNvPr id="171" name="Rechteck 170"/>
          <p:cNvSpPr/>
          <p:nvPr/>
        </p:nvSpPr>
        <p:spPr>
          <a:xfrm>
            <a:off x="2494006" y="4126900"/>
            <a:ext cx="1533312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32523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 smtClean="0">
                <a:solidFill>
                  <a:schemeClr val="tx1"/>
                </a:solidFill>
                <a:latin typeface="Arial Narrow" pitchFamily="34" charset="0"/>
              </a:rPr>
              <a:t>Geringes Einflusspotenzial</a:t>
            </a:r>
          </a:p>
        </p:txBody>
      </p:sp>
      <p:sp>
        <p:nvSpPr>
          <p:cNvPr id="172" name="Rechteck 171"/>
          <p:cNvSpPr/>
          <p:nvPr/>
        </p:nvSpPr>
        <p:spPr>
          <a:xfrm rot="16200000" flipH="1">
            <a:off x="302826" y="2448890"/>
            <a:ext cx="1260001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AB500">
                <a:alpha val="0"/>
              </a:srgbClr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6000" tIns="25200" rIns="36000" bIns="25200" rtlCol="0" anchor="ctr"/>
          <a:lstStyle/>
          <a:p>
            <a:pPr algn="ctr"/>
            <a:r>
              <a:rPr lang="de-CH" sz="1000" b="1" dirty="0" smtClean="0">
                <a:solidFill>
                  <a:schemeClr val="tx1"/>
                </a:solidFill>
                <a:latin typeface="Arial Narrow" pitchFamily="34" charset="0"/>
              </a:rPr>
              <a:t>Geringe Betroffenheit</a:t>
            </a:r>
          </a:p>
        </p:txBody>
      </p:sp>
      <p:sp>
        <p:nvSpPr>
          <p:cNvPr id="173" name="Rechteck 172"/>
          <p:cNvSpPr/>
          <p:nvPr/>
        </p:nvSpPr>
        <p:spPr>
          <a:xfrm rot="5400000">
            <a:off x="4982119" y="2454439"/>
            <a:ext cx="1152000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AB500">
                <a:alpha val="0"/>
              </a:srgbClr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 smtClean="0">
                <a:solidFill>
                  <a:schemeClr val="tx1"/>
                </a:solidFill>
                <a:latin typeface="Arial Narrow" pitchFamily="34" charset="0"/>
              </a:rPr>
              <a:t>Hohe Betroffenheit</a:t>
            </a:r>
          </a:p>
        </p:txBody>
      </p:sp>
      <p:sp>
        <p:nvSpPr>
          <p:cNvPr id="174" name="Rechteck 173"/>
          <p:cNvSpPr/>
          <p:nvPr/>
        </p:nvSpPr>
        <p:spPr>
          <a:xfrm>
            <a:off x="4409408" y="2830547"/>
            <a:ext cx="1002465" cy="33205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Energie-Produzenten/innen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5" name="Rechteck 174"/>
          <p:cNvSpPr/>
          <p:nvPr/>
        </p:nvSpPr>
        <p:spPr>
          <a:xfrm>
            <a:off x="1432825" y="1903131"/>
            <a:ext cx="952002" cy="20558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Medienschaffende</a:t>
            </a:r>
          </a:p>
        </p:txBody>
      </p:sp>
      <p:sp>
        <p:nvSpPr>
          <p:cNvPr id="176" name="Rechteck 175"/>
          <p:cNvSpPr/>
          <p:nvPr/>
        </p:nvSpPr>
        <p:spPr>
          <a:xfrm>
            <a:off x="3579457" y="1439705"/>
            <a:ext cx="937552" cy="26564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Investoren/innen</a:t>
            </a:r>
          </a:p>
        </p:txBody>
      </p:sp>
      <p:sp>
        <p:nvSpPr>
          <p:cNvPr id="177" name="Rechteck 176"/>
          <p:cNvSpPr/>
          <p:nvPr/>
        </p:nvSpPr>
        <p:spPr>
          <a:xfrm>
            <a:off x="1147928" y="1507487"/>
            <a:ext cx="837194" cy="18879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Experten/innen</a:t>
            </a:r>
          </a:p>
        </p:txBody>
      </p:sp>
      <p:sp>
        <p:nvSpPr>
          <p:cNvPr id="178" name="Rechteck 177"/>
          <p:cNvSpPr/>
          <p:nvPr/>
        </p:nvSpPr>
        <p:spPr>
          <a:xfrm>
            <a:off x="4143574" y="3609758"/>
            <a:ext cx="936104" cy="29867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Kleine Kunden/innen</a:t>
            </a:r>
          </a:p>
        </p:txBody>
      </p:sp>
      <p:sp>
        <p:nvSpPr>
          <p:cNvPr id="179" name="Rechteck 178"/>
          <p:cNvSpPr/>
          <p:nvPr/>
        </p:nvSpPr>
        <p:spPr>
          <a:xfrm>
            <a:off x="1628222" y="2135975"/>
            <a:ext cx="1054435" cy="359185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Zivilgesellschaftliche Organisationen</a:t>
            </a:r>
          </a:p>
        </p:txBody>
      </p:sp>
      <p:sp>
        <p:nvSpPr>
          <p:cNvPr id="180" name="Rechteck 179"/>
          <p:cNvSpPr/>
          <p:nvPr/>
        </p:nvSpPr>
        <p:spPr>
          <a:xfrm>
            <a:off x="2779888" y="2028131"/>
            <a:ext cx="720000" cy="19133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Planer/innen</a:t>
            </a:r>
          </a:p>
        </p:txBody>
      </p:sp>
      <p:sp>
        <p:nvSpPr>
          <p:cNvPr id="181" name="Rechteck 180"/>
          <p:cNvSpPr/>
          <p:nvPr/>
        </p:nvSpPr>
        <p:spPr>
          <a:xfrm>
            <a:off x="1168706" y="998916"/>
            <a:ext cx="756000" cy="32389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Bewilligungs-behörden</a:t>
            </a:r>
          </a:p>
        </p:txBody>
      </p:sp>
      <p:sp>
        <p:nvSpPr>
          <p:cNvPr id="182" name="Rechteck 181"/>
          <p:cNvSpPr/>
          <p:nvPr/>
        </p:nvSpPr>
        <p:spPr>
          <a:xfrm>
            <a:off x="4425282" y="852291"/>
            <a:ext cx="936104" cy="32615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Schlüssel-kunden/innen</a:t>
            </a:r>
          </a:p>
        </p:txBody>
      </p:sp>
      <p:sp>
        <p:nvSpPr>
          <p:cNvPr id="183" name="Rechteck 182"/>
          <p:cNvSpPr/>
          <p:nvPr/>
        </p:nvSpPr>
        <p:spPr>
          <a:xfrm>
            <a:off x="4093849" y="2368343"/>
            <a:ext cx="1007248" cy="36935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System-Lieferanten/innen</a:t>
            </a:r>
          </a:p>
        </p:txBody>
      </p:sp>
      <p:sp>
        <p:nvSpPr>
          <p:cNvPr id="184" name="Rechteck 183"/>
          <p:cNvSpPr/>
          <p:nvPr/>
        </p:nvSpPr>
        <p:spPr>
          <a:xfrm>
            <a:off x="2353067" y="1249016"/>
            <a:ext cx="1067054" cy="22153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Exekutive Gemeinde</a:t>
            </a:r>
          </a:p>
        </p:txBody>
      </p:sp>
      <p:sp>
        <p:nvSpPr>
          <p:cNvPr id="185" name="Rechteck 184"/>
          <p:cNvSpPr/>
          <p:nvPr/>
        </p:nvSpPr>
        <p:spPr>
          <a:xfrm>
            <a:off x="2367717" y="1525751"/>
            <a:ext cx="1146821" cy="20558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Legislative Gemeinde</a:t>
            </a:r>
          </a:p>
        </p:txBody>
      </p:sp>
      <p:sp>
        <p:nvSpPr>
          <p:cNvPr id="186" name="Rechteck 185"/>
          <p:cNvSpPr/>
          <p:nvPr/>
        </p:nvSpPr>
        <p:spPr>
          <a:xfrm>
            <a:off x="2017870" y="826646"/>
            <a:ext cx="1146821" cy="32660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Planungsbehörde: Kant. Richtplan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7" name="Rechteck 186"/>
          <p:cNvSpPr/>
          <p:nvPr/>
        </p:nvSpPr>
        <p:spPr>
          <a:xfrm>
            <a:off x="4577747" y="1292071"/>
            <a:ext cx="1028318" cy="26564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Projekteigner/innen</a:t>
            </a:r>
          </a:p>
        </p:txBody>
      </p:sp>
      <p:sp>
        <p:nvSpPr>
          <p:cNvPr id="188" name="Rechteck 187"/>
          <p:cNvSpPr/>
          <p:nvPr/>
        </p:nvSpPr>
        <p:spPr>
          <a:xfrm>
            <a:off x="3620276" y="2067370"/>
            <a:ext cx="1039180" cy="19322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Heizungsfachleute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9" name="Rechteck 188"/>
          <p:cNvSpPr/>
          <p:nvPr/>
        </p:nvSpPr>
        <p:spPr>
          <a:xfrm>
            <a:off x="3008673" y="2779687"/>
            <a:ext cx="1276149" cy="35296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Anwohner/innen, 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Grundeigentümer/innen</a:t>
            </a:r>
          </a:p>
        </p:txBody>
      </p:sp>
      <p:sp>
        <p:nvSpPr>
          <p:cNvPr id="190" name="Rechteck 189"/>
          <p:cNvSpPr/>
          <p:nvPr/>
        </p:nvSpPr>
        <p:spPr>
          <a:xfrm>
            <a:off x="4409408" y="3210021"/>
            <a:ext cx="1002465" cy="30689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Energie-Lieferanten/innen</a:t>
            </a:r>
          </a:p>
        </p:txBody>
      </p:sp>
      <p:sp>
        <p:nvSpPr>
          <p:cNvPr id="191" name="Rechteck 190"/>
          <p:cNvSpPr/>
          <p:nvPr/>
        </p:nvSpPr>
        <p:spPr>
          <a:xfrm>
            <a:off x="4396044" y="1779160"/>
            <a:ext cx="935835" cy="215122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Gasversorger/in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92" name="Rechteck 191"/>
          <p:cNvSpPr/>
          <p:nvPr/>
        </p:nvSpPr>
        <p:spPr>
          <a:xfrm>
            <a:off x="2711476" y="2279609"/>
            <a:ext cx="870896" cy="20951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Energieberatung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93" name="Rechteck 192"/>
          <p:cNvSpPr/>
          <p:nvPr/>
        </p:nvSpPr>
        <p:spPr>
          <a:xfrm>
            <a:off x="1485095" y="3132654"/>
            <a:ext cx="1276149" cy="475185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Einwohner/innen ausserhalb des Planungsperimeters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</Words>
  <Application>Microsoft Office PowerPoint</Application>
  <PresentationFormat>Breitbild</PresentationFormat>
  <Paragraphs>31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Corinne Moser</cp:lastModifiedBy>
  <cp:revision>261</cp:revision>
  <cp:lastPrinted>2019-02-18T15:46:02Z</cp:lastPrinted>
  <dcterms:created xsi:type="dcterms:W3CDTF">2011-11-22T06:50:30Z</dcterms:created>
  <dcterms:modified xsi:type="dcterms:W3CDTF">2019-04-16T12:41:42Z</dcterms:modified>
</cp:coreProperties>
</file>