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90" r:id="rId2"/>
  </p:sldIdLst>
  <p:sldSz cx="12192000" cy="6858000"/>
  <p:notesSz cx="6797675" cy="9928225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3939"/>
    <a:srgbClr val="35BD35"/>
    <a:srgbClr val="72A74B"/>
    <a:srgbClr val="FFFFFF"/>
    <a:srgbClr val="B48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589" autoAdjust="0"/>
    <p:restoredTop sz="94458" autoAdjust="0"/>
  </p:normalViewPr>
  <p:slideViewPr>
    <p:cSldViewPr>
      <p:cViewPr varScale="1">
        <p:scale>
          <a:sx n="111" d="100"/>
          <a:sy n="111" d="100"/>
        </p:scale>
        <p:origin x="150" y="114"/>
      </p:cViewPr>
      <p:guideLst>
        <p:guide orient="horz" pos="2160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96"/>
    </p:cViewPr>
  </p:sorterViewPr>
  <p:notesViewPr>
    <p:cSldViewPr>
      <p:cViewPr varScale="1">
        <p:scale>
          <a:sx n="83" d="100"/>
          <a:sy n="83" d="100"/>
        </p:scale>
        <p:origin x="-3156" y="-9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BFDA57-94CF-412F-B660-B9531223B710}" type="datetimeFigureOut">
              <a:rPr lang="de-CH" smtClean="0"/>
              <a:t>16.04.2019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539161-5802-48D7-B1A9-F2D1CC9BC93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556075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5BC720-19D4-4F7F-87C2-14F0551CCFD6}" type="datetimeFigureOut">
              <a:rPr lang="de-CH" smtClean="0"/>
              <a:t>16.04.2019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20513E-05DD-4102-A330-8F9F602A32F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74136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20513E-05DD-4102-A330-8F9F602A32FD}" type="slidenum">
              <a:rPr lang="de-CH" smtClean="0"/>
              <a:t>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6636071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5702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econcept.ch/de/projekte/soziookonomische-aspekte-thermischer-netze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576" y="116632"/>
            <a:ext cx="799200" cy="166585"/>
          </a:xfrm>
          <a:prstGeom prst="rect">
            <a:avLst/>
          </a:prstGeom>
        </p:spPr>
      </p:pic>
      <p:sp>
        <p:nvSpPr>
          <p:cNvPr id="3" name="Rechteck 2"/>
          <p:cNvSpPr/>
          <p:nvPr userDrawn="1"/>
        </p:nvSpPr>
        <p:spPr>
          <a:xfrm>
            <a:off x="47328" y="6381328"/>
            <a:ext cx="12023014" cy="4046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CH" sz="1100" dirty="0" smtClean="0">
                <a:solidFill>
                  <a:schemeClr val="tx1"/>
                </a:solidFill>
                <a:latin typeface="Arial Narrow" pitchFamily="34" charset="0"/>
              </a:rPr>
              <a:t>Quelle: econcept (2019): Meier, B., Moser, C., Vogler, C., &amp; Dettli, R.: Bericht: </a:t>
            </a:r>
            <a:r>
              <a:rPr lang="de-CH" sz="1100" kern="1200" dirty="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rPr>
              <a:t>«Sozioökonomische Aspekte thermischer Netze». econcept im Auftrag von </a:t>
            </a:r>
            <a:r>
              <a:rPr lang="de-CH" sz="1100" kern="1200" dirty="0" err="1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rPr>
              <a:t>EnergieSchweiz</a:t>
            </a:r>
            <a:r>
              <a:rPr lang="de-CH" sz="1100" kern="1200" dirty="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rPr>
              <a:t>, April 2019, Zürich.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CH" sz="1100" kern="1200" dirty="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rPr>
              <a:t>Weitere Informationen und</a:t>
            </a:r>
            <a:r>
              <a:rPr lang="de-CH" sz="1100" kern="1200" baseline="0" dirty="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rPr>
              <a:t> Bericht auf </a:t>
            </a:r>
            <a:r>
              <a:rPr lang="de-CH" sz="1100" kern="1200" baseline="0" dirty="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  <a:hlinkClick r:id="rId4"/>
              </a:rPr>
              <a:t>https://www.econcept.ch/de/projekte/soziookonomische-aspekte-thermischer-netze/</a:t>
            </a:r>
            <a:r>
              <a:rPr lang="de-CH" sz="1100" kern="1200" baseline="0" dirty="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rPr>
              <a:t> </a:t>
            </a:r>
            <a:endParaRPr lang="de-CH" sz="1100" kern="1200" dirty="0" smtClean="0">
              <a:solidFill>
                <a:schemeClr val="tx1"/>
              </a:solidFill>
              <a:latin typeface="Arial Narrow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0256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echteck 76"/>
          <p:cNvSpPr/>
          <p:nvPr/>
        </p:nvSpPr>
        <p:spPr>
          <a:xfrm>
            <a:off x="7392144" y="564997"/>
            <a:ext cx="4608512" cy="988665"/>
          </a:xfrm>
          <a:prstGeom prst="rect">
            <a:avLst/>
          </a:prstGeom>
          <a:solidFill>
            <a:srgbClr val="BDD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100" dirty="0" smtClean="0">
                <a:solidFill>
                  <a:schemeClr val="tx1"/>
                </a:solidFill>
                <a:latin typeface="Arial Narrow" pitchFamily="34" charset="0"/>
              </a:rPr>
              <a:t>Strukturierung der Stakeholder nach Projektphasen: Kapitel 4.2</a:t>
            </a:r>
            <a:endParaRPr lang="de-CH" sz="1100" dirty="0" smtClean="0">
              <a:solidFill>
                <a:schemeClr val="tx1"/>
              </a:solidFill>
              <a:latin typeface="Arial Narrow" pitchFamily="34" charset="0"/>
            </a:endParaRPr>
          </a:p>
        </p:txBody>
      </p:sp>
      <p:cxnSp>
        <p:nvCxnSpPr>
          <p:cNvPr id="79" name="Gerader Verbinder 78"/>
          <p:cNvCxnSpPr/>
          <p:nvPr/>
        </p:nvCxnSpPr>
        <p:spPr>
          <a:xfrm>
            <a:off x="5397110" y="1330972"/>
            <a:ext cx="44601" cy="4730600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Gerader Verbinder 80"/>
          <p:cNvCxnSpPr/>
          <p:nvPr/>
        </p:nvCxnSpPr>
        <p:spPr>
          <a:xfrm>
            <a:off x="4627510" y="1341364"/>
            <a:ext cx="47838" cy="4864224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hteck 82"/>
          <p:cNvSpPr/>
          <p:nvPr/>
        </p:nvSpPr>
        <p:spPr>
          <a:xfrm>
            <a:off x="4183632" y="4471947"/>
            <a:ext cx="1884038" cy="211221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smtClean="0">
                <a:solidFill>
                  <a:schemeClr val="tx1"/>
                </a:solidFill>
                <a:latin typeface="Arial Narrow" pitchFamily="34" charset="0"/>
              </a:rPr>
              <a:t>Heizungsinstallateure/innen</a:t>
            </a:r>
            <a:endParaRPr lang="de-CH" sz="1000" dirty="0" smtClean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86" name="Rechteck 85"/>
          <p:cNvSpPr/>
          <p:nvPr/>
        </p:nvSpPr>
        <p:spPr>
          <a:xfrm>
            <a:off x="4430192" y="4286545"/>
            <a:ext cx="1223260" cy="211221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smtClean="0">
                <a:solidFill>
                  <a:schemeClr val="tx1"/>
                </a:solidFill>
                <a:latin typeface="Arial Narrow" pitchFamily="34" charset="0"/>
              </a:rPr>
              <a:t>Energieberatung</a:t>
            </a:r>
            <a:endParaRPr lang="de-CH" sz="1000" dirty="0" smtClean="0">
              <a:solidFill>
                <a:schemeClr val="tx1"/>
              </a:solidFill>
              <a:latin typeface="Arial Narrow" pitchFamily="34" charset="0"/>
            </a:endParaRPr>
          </a:p>
        </p:txBody>
      </p:sp>
      <p:cxnSp>
        <p:nvCxnSpPr>
          <p:cNvPr id="87" name="Gerader Verbinder 86"/>
          <p:cNvCxnSpPr/>
          <p:nvPr/>
        </p:nvCxnSpPr>
        <p:spPr>
          <a:xfrm>
            <a:off x="3866522" y="1330972"/>
            <a:ext cx="36889" cy="4730600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Gerader Verbinder 87"/>
          <p:cNvCxnSpPr/>
          <p:nvPr/>
        </p:nvCxnSpPr>
        <p:spPr>
          <a:xfrm>
            <a:off x="3115496" y="1350436"/>
            <a:ext cx="19807" cy="4855152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Gerader Verbinder 88"/>
          <p:cNvCxnSpPr/>
          <p:nvPr/>
        </p:nvCxnSpPr>
        <p:spPr>
          <a:xfrm flipH="1">
            <a:off x="2319820" y="1341364"/>
            <a:ext cx="27528" cy="4864224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Gerader Verbinder 89"/>
          <p:cNvCxnSpPr/>
          <p:nvPr/>
        </p:nvCxnSpPr>
        <p:spPr>
          <a:xfrm>
            <a:off x="1603174" y="1350437"/>
            <a:ext cx="58390" cy="4711135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echteck 90"/>
          <p:cNvSpPr/>
          <p:nvPr/>
        </p:nvSpPr>
        <p:spPr>
          <a:xfrm>
            <a:off x="839416" y="564997"/>
            <a:ext cx="5422322" cy="237034"/>
          </a:xfrm>
          <a:prstGeom prst="rect">
            <a:avLst/>
          </a:prstGeom>
          <a:solidFill>
            <a:srgbClr val="9BC2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smtClean="0">
                <a:solidFill>
                  <a:schemeClr val="tx1"/>
                </a:solidFill>
                <a:latin typeface="Arial Narrow" pitchFamily="34" charset="0"/>
              </a:rPr>
              <a:t>Phasen</a:t>
            </a:r>
          </a:p>
        </p:txBody>
      </p:sp>
      <p:sp>
        <p:nvSpPr>
          <p:cNvPr id="92" name="Chevron 91"/>
          <p:cNvSpPr/>
          <p:nvPr/>
        </p:nvSpPr>
        <p:spPr>
          <a:xfrm>
            <a:off x="839415" y="820998"/>
            <a:ext cx="857721" cy="491920"/>
          </a:xfrm>
          <a:prstGeom prst="chevron">
            <a:avLst>
              <a:gd name="adj" fmla="val 21925"/>
            </a:avLst>
          </a:prstGeom>
          <a:solidFill>
            <a:srgbClr val="BDD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800" u="sng" dirty="0" smtClean="0">
                <a:solidFill>
                  <a:schemeClr val="tx1"/>
                </a:solidFill>
                <a:latin typeface="Arial Narrow" pitchFamily="34" charset="0"/>
              </a:rPr>
              <a:t>Initiierung</a:t>
            </a:r>
          </a:p>
        </p:txBody>
      </p:sp>
      <p:sp>
        <p:nvSpPr>
          <p:cNvPr id="93" name="Chevron 92"/>
          <p:cNvSpPr/>
          <p:nvPr/>
        </p:nvSpPr>
        <p:spPr>
          <a:xfrm>
            <a:off x="1603174" y="820998"/>
            <a:ext cx="857721" cy="491920"/>
          </a:xfrm>
          <a:prstGeom prst="chevron">
            <a:avLst>
              <a:gd name="adj" fmla="val 21925"/>
            </a:avLst>
          </a:prstGeom>
          <a:solidFill>
            <a:srgbClr val="BDD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800" u="sng" dirty="0" smtClean="0">
                <a:solidFill>
                  <a:schemeClr val="tx1"/>
                </a:solidFill>
                <a:latin typeface="Arial Narrow" pitchFamily="34" charset="0"/>
              </a:rPr>
              <a:t>Vorstudie(n)</a:t>
            </a:r>
          </a:p>
        </p:txBody>
      </p:sp>
      <p:sp>
        <p:nvSpPr>
          <p:cNvPr id="94" name="Chevron 93"/>
          <p:cNvSpPr/>
          <p:nvPr/>
        </p:nvSpPr>
        <p:spPr>
          <a:xfrm>
            <a:off x="2373653" y="824417"/>
            <a:ext cx="830565" cy="488501"/>
          </a:xfrm>
          <a:prstGeom prst="chevron">
            <a:avLst>
              <a:gd name="adj" fmla="val 21925"/>
            </a:avLst>
          </a:prstGeom>
          <a:solidFill>
            <a:srgbClr val="BDD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800" u="sng">
                <a:solidFill>
                  <a:schemeClr val="tx1"/>
                </a:solidFill>
                <a:latin typeface="Arial Narrow" pitchFamily="34" charset="0"/>
              </a:rPr>
              <a:t>Vorprojekt</a:t>
            </a:r>
          </a:p>
          <a:p>
            <a:pPr algn="ctr"/>
            <a:r>
              <a:rPr lang="de-CH" sz="800" smtClean="0">
                <a:solidFill>
                  <a:schemeClr val="tx1"/>
                </a:solidFill>
                <a:latin typeface="Arial Narrow" pitchFamily="34" charset="0"/>
              </a:rPr>
              <a:t>Entwurfs-planung</a:t>
            </a:r>
            <a:endParaRPr lang="de-CH" sz="800" u="sng" dirty="0" smtClean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95" name="Chevron 94"/>
          <p:cNvSpPr/>
          <p:nvPr/>
        </p:nvSpPr>
        <p:spPr>
          <a:xfrm>
            <a:off x="3107931" y="823284"/>
            <a:ext cx="857721" cy="489633"/>
          </a:xfrm>
          <a:prstGeom prst="chevron">
            <a:avLst>
              <a:gd name="adj" fmla="val 21925"/>
            </a:avLst>
          </a:prstGeom>
          <a:solidFill>
            <a:srgbClr val="BDD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800" u="sng" smtClean="0">
                <a:solidFill>
                  <a:schemeClr val="tx1"/>
                </a:solidFill>
                <a:latin typeface="Arial Narrow" pitchFamily="34" charset="0"/>
              </a:rPr>
              <a:t>Bauprojekt</a:t>
            </a:r>
          </a:p>
          <a:p>
            <a:pPr algn="ctr"/>
            <a:r>
              <a:rPr lang="de-CH" sz="800" smtClean="0">
                <a:solidFill>
                  <a:schemeClr val="tx1"/>
                </a:solidFill>
                <a:latin typeface="Arial Narrow" pitchFamily="34" charset="0"/>
              </a:rPr>
              <a:t>Detailplanung</a:t>
            </a:r>
            <a:br>
              <a:rPr lang="de-CH" sz="800" smtClean="0">
                <a:solidFill>
                  <a:schemeClr val="tx1"/>
                </a:solidFill>
                <a:latin typeface="Arial Narrow" pitchFamily="34" charset="0"/>
              </a:rPr>
            </a:br>
            <a:r>
              <a:rPr lang="de-CH" sz="800" smtClean="0">
                <a:solidFill>
                  <a:schemeClr val="tx1"/>
                </a:solidFill>
                <a:latin typeface="Arial Narrow" pitchFamily="34" charset="0"/>
              </a:rPr>
              <a:t>Vergabe</a:t>
            </a:r>
            <a:endParaRPr lang="de-CH" sz="800" dirty="0" smtClean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96" name="Chevron 95"/>
          <p:cNvSpPr/>
          <p:nvPr/>
        </p:nvSpPr>
        <p:spPr>
          <a:xfrm>
            <a:off x="3873504" y="823283"/>
            <a:ext cx="857721" cy="489635"/>
          </a:xfrm>
          <a:prstGeom prst="chevron">
            <a:avLst>
              <a:gd name="adj" fmla="val 21925"/>
            </a:avLst>
          </a:prstGeom>
          <a:solidFill>
            <a:srgbClr val="BDD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800" u="sng" dirty="0" smtClean="0">
                <a:solidFill>
                  <a:schemeClr val="tx1"/>
                </a:solidFill>
                <a:latin typeface="Arial Narrow" pitchFamily="34" charset="0"/>
              </a:rPr>
              <a:t>Ausführung</a:t>
            </a:r>
            <a:r>
              <a:rPr lang="de-CH" sz="800" dirty="0" smtClean="0">
                <a:solidFill>
                  <a:schemeClr val="tx1"/>
                </a:solidFill>
                <a:latin typeface="Arial Narrow" pitchFamily="34" charset="0"/>
              </a:rPr>
              <a:t> Abnahme</a:t>
            </a:r>
          </a:p>
        </p:txBody>
      </p:sp>
      <p:sp>
        <p:nvSpPr>
          <p:cNvPr id="97" name="Chevron 96"/>
          <p:cNvSpPr/>
          <p:nvPr/>
        </p:nvSpPr>
        <p:spPr>
          <a:xfrm>
            <a:off x="4640258" y="823283"/>
            <a:ext cx="857721" cy="489634"/>
          </a:xfrm>
          <a:prstGeom prst="chevron">
            <a:avLst>
              <a:gd name="adj" fmla="val 21925"/>
            </a:avLst>
          </a:prstGeom>
          <a:solidFill>
            <a:srgbClr val="BDD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800" u="sng" dirty="0" smtClean="0">
                <a:solidFill>
                  <a:schemeClr val="tx1"/>
                </a:solidFill>
                <a:latin typeface="Arial Narrow" pitchFamily="34" charset="0"/>
              </a:rPr>
              <a:t>Betriebs-optimierung</a:t>
            </a:r>
          </a:p>
        </p:txBody>
      </p:sp>
      <p:sp>
        <p:nvSpPr>
          <p:cNvPr id="98" name="Chevron 97"/>
          <p:cNvSpPr/>
          <p:nvPr/>
        </p:nvSpPr>
        <p:spPr>
          <a:xfrm>
            <a:off x="5408612" y="827041"/>
            <a:ext cx="857721" cy="485878"/>
          </a:xfrm>
          <a:prstGeom prst="chevron">
            <a:avLst>
              <a:gd name="adj" fmla="val 21925"/>
            </a:avLst>
          </a:prstGeom>
          <a:solidFill>
            <a:srgbClr val="BDD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800" u="sng" dirty="0" smtClean="0">
                <a:solidFill>
                  <a:schemeClr val="tx1"/>
                </a:solidFill>
                <a:latin typeface="Arial Narrow" pitchFamily="34" charset="0"/>
              </a:rPr>
              <a:t>Betrieb</a:t>
            </a:r>
            <a:r>
              <a:rPr lang="de-CH" sz="800" dirty="0" smtClean="0">
                <a:solidFill>
                  <a:schemeClr val="tx1"/>
                </a:solidFill>
                <a:latin typeface="Arial Narrow" pitchFamily="34" charset="0"/>
              </a:rPr>
              <a:t>,  </a:t>
            </a:r>
            <a:r>
              <a:rPr lang="de-CH" sz="800" dirty="0" err="1" smtClean="0">
                <a:solidFill>
                  <a:schemeClr val="tx1"/>
                </a:solidFill>
                <a:latin typeface="Arial Narrow" pitchFamily="34" charset="0"/>
              </a:rPr>
              <a:t>Be-wirtschaftung</a:t>
            </a:r>
            <a:endParaRPr lang="de-CH" sz="800" dirty="0" smtClean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99" name="Rechteck 98"/>
          <p:cNvSpPr/>
          <p:nvPr/>
        </p:nvSpPr>
        <p:spPr>
          <a:xfrm>
            <a:off x="566629" y="1929124"/>
            <a:ext cx="1018449" cy="307487"/>
          </a:xfrm>
          <a:prstGeom prst="rect">
            <a:avLst/>
          </a:prstGeom>
          <a:solidFill>
            <a:srgbClr val="FBEC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800" dirty="0" smtClean="0">
                <a:solidFill>
                  <a:schemeClr val="tx1"/>
                </a:solidFill>
                <a:latin typeface="Arial Narrow" pitchFamily="34" charset="0"/>
              </a:rPr>
              <a:t>Idee – Ziele</a:t>
            </a:r>
          </a:p>
        </p:txBody>
      </p:sp>
      <p:sp>
        <p:nvSpPr>
          <p:cNvPr id="100" name="Rechteck 99"/>
          <p:cNvSpPr/>
          <p:nvPr/>
        </p:nvSpPr>
        <p:spPr>
          <a:xfrm>
            <a:off x="1622958" y="1928180"/>
            <a:ext cx="713330" cy="308431"/>
          </a:xfrm>
          <a:prstGeom prst="rect">
            <a:avLst/>
          </a:prstGeom>
          <a:solidFill>
            <a:srgbClr val="FBEC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800" smtClean="0">
                <a:solidFill>
                  <a:schemeClr val="tx1"/>
                </a:solidFill>
                <a:latin typeface="Arial Narrow" pitchFamily="34" charset="0"/>
              </a:rPr>
              <a:t>Vorstudie zur </a:t>
            </a:r>
            <a:r>
              <a:rPr lang="de-CH" sz="800" dirty="0" smtClean="0">
                <a:solidFill>
                  <a:schemeClr val="tx1"/>
                </a:solidFill>
                <a:latin typeface="Arial Narrow" pitchFamily="34" charset="0"/>
              </a:rPr>
              <a:t>Machbarkeit</a:t>
            </a:r>
          </a:p>
        </p:txBody>
      </p:sp>
      <p:sp>
        <p:nvSpPr>
          <p:cNvPr id="101" name="Raute 100"/>
          <p:cNvSpPr/>
          <p:nvPr/>
        </p:nvSpPr>
        <p:spPr>
          <a:xfrm>
            <a:off x="1190927" y="1385118"/>
            <a:ext cx="833264" cy="431856"/>
          </a:xfrm>
          <a:prstGeom prst="diamond">
            <a:avLst/>
          </a:prstGeom>
          <a:solidFill>
            <a:srgbClr val="BDD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800" i="1" smtClean="0">
                <a:solidFill>
                  <a:schemeClr val="tx1"/>
                </a:solidFill>
                <a:latin typeface="Arial Narrow" pitchFamily="34" charset="0"/>
              </a:rPr>
              <a:t>Interesse?</a:t>
            </a:r>
            <a:endParaRPr lang="de-CH" sz="800" i="1" dirty="0" smtClean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02" name="Rechteck 101"/>
          <p:cNvSpPr/>
          <p:nvPr/>
        </p:nvSpPr>
        <p:spPr>
          <a:xfrm>
            <a:off x="3139101" y="1939189"/>
            <a:ext cx="710730" cy="297422"/>
          </a:xfrm>
          <a:prstGeom prst="rect">
            <a:avLst/>
          </a:prstGeom>
          <a:solidFill>
            <a:srgbClr val="FBEC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800" smtClean="0">
                <a:solidFill>
                  <a:schemeClr val="tx1"/>
                </a:solidFill>
                <a:latin typeface="Arial Narrow" pitchFamily="34" charset="0"/>
              </a:rPr>
              <a:t>Bauprojekt und Ausschreibung</a:t>
            </a:r>
            <a:endParaRPr lang="de-CH" sz="800" dirty="0" smtClean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03" name="Rechteck 102"/>
          <p:cNvSpPr/>
          <p:nvPr/>
        </p:nvSpPr>
        <p:spPr>
          <a:xfrm>
            <a:off x="2385979" y="1940614"/>
            <a:ext cx="702006" cy="295997"/>
          </a:xfrm>
          <a:prstGeom prst="rect">
            <a:avLst/>
          </a:prstGeom>
          <a:solidFill>
            <a:srgbClr val="FBEC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800" dirty="0" smtClean="0">
                <a:solidFill>
                  <a:schemeClr val="tx1"/>
                </a:solidFill>
                <a:latin typeface="Arial Narrow" pitchFamily="34" charset="0"/>
              </a:rPr>
              <a:t>Vorprojekt mit Varianten</a:t>
            </a:r>
          </a:p>
        </p:txBody>
      </p:sp>
      <p:sp>
        <p:nvSpPr>
          <p:cNvPr id="104" name="Raute 103"/>
          <p:cNvSpPr/>
          <p:nvPr/>
        </p:nvSpPr>
        <p:spPr>
          <a:xfrm>
            <a:off x="2704941" y="1385515"/>
            <a:ext cx="881599" cy="449285"/>
          </a:xfrm>
          <a:prstGeom prst="diamond">
            <a:avLst/>
          </a:prstGeom>
          <a:solidFill>
            <a:srgbClr val="BDD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800" i="1" smtClean="0">
                <a:solidFill>
                  <a:schemeClr val="tx1"/>
                </a:solidFill>
                <a:latin typeface="Arial Narrow" pitchFamily="34" charset="0"/>
              </a:rPr>
              <a:t>Variante ?</a:t>
            </a:r>
            <a:endParaRPr lang="de-CH" sz="800" i="1" dirty="0" smtClean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05" name="Rechteck 104"/>
          <p:cNvSpPr/>
          <p:nvPr/>
        </p:nvSpPr>
        <p:spPr>
          <a:xfrm>
            <a:off x="3903411" y="1938896"/>
            <a:ext cx="710730" cy="297716"/>
          </a:xfrm>
          <a:prstGeom prst="rect">
            <a:avLst/>
          </a:prstGeom>
          <a:solidFill>
            <a:srgbClr val="FBEC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800" smtClean="0">
                <a:solidFill>
                  <a:schemeClr val="tx1"/>
                </a:solidFill>
                <a:latin typeface="Arial Narrow" pitchFamily="34" charset="0"/>
              </a:rPr>
              <a:t>Ausführung</a:t>
            </a:r>
            <a:endParaRPr lang="de-CH" sz="800" dirty="0" smtClean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06" name="Raute 105"/>
          <p:cNvSpPr/>
          <p:nvPr/>
        </p:nvSpPr>
        <p:spPr>
          <a:xfrm>
            <a:off x="3441264" y="1378212"/>
            <a:ext cx="881599" cy="449285"/>
          </a:xfrm>
          <a:prstGeom prst="diamond">
            <a:avLst/>
          </a:prstGeom>
          <a:solidFill>
            <a:srgbClr val="BDD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800" i="1" smtClean="0">
                <a:solidFill>
                  <a:schemeClr val="tx1"/>
                </a:solidFill>
                <a:latin typeface="Arial Narrow" pitchFamily="34" charset="0"/>
              </a:rPr>
              <a:t>Vergabe an ?</a:t>
            </a:r>
            <a:endParaRPr lang="de-CH" sz="800" i="1" dirty="0" smtClean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07" name="Rechteck 106"/>
          <p:cNvSpPr/>
          <p:nvPr/>
        </p:nvSpPr>
        <p:spPr>
          <a:xfrm>
            <a:off x="4657607" y="1939908"/>
            <a:ext cx="710730" cy="296703"/>
          </a:xfrm>
          <a:prstGeom prst="rect">
            <a:avLst/>
          </a:prstGeom>
          <a:solidFill>
            <a:srgbClr val="FBEC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800" smtClean="0">
                <a:solidFill>
                  <a:schemeClr val="tx1"/>
                </a:solidFill>
                <a:latin typeface="Arial Narrow" pitchFamily="34" charset="0"/>
              </a:rPr>
              <a:t>Betriebs-optimierung</a:t>
            </a:r>
            <a:endParaRPr lang="de-CH" sz="800" dirty="0" smtClean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08" name="Raute 107"/>
          <p:cNvSpPr/>
          <p:nvPr/>
        </p:nvSpPr>
        <p:spPr>
          <a:xfrm>
            <a:off x="4187519" y="1385118"/>
            <a:ext cx="881599" cy="449285"/>
          </a:xfrm>
          <a:prstGeom prst="diamond">
            <a:avLst/>
          </a:prstGeom>
          <a:solidFill>
            <a:srgbClr val="BDD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800" i="1" smtClean="0">
                <a:solidFill>
                  <a:schemeClr val="tx1"/>
                </a:solidFill>
                <a:latin typeface="Arial Narrow" pitchFamily="34" charset="0"/>
              </a:rPr>
              <a:t>Abnahme ok?</a:t>
            </a:r>
            <a:endParaRPr lang="de-CH" sz="800" i="1" dirty="0" smtClean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09" name="Raute 108"/>
          <p:cNvSpPr/>
          <p:nvPr/>
        </p:nvSpPr>
        <p:spPr>
          <a:xfrm>
            <a:off x="4976819" y="1384150"/>
            <a:ext cx="881599" cy="449285"/>
          </a:xfrm>
          <a:prstGeom prst="diamond">
            <a:avLst/>
          </a:prstGeom>
          <a:solidFill>
            <a:srgbClr val="BDD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de-CH" sz="800" i="1" smtClean="0">
                <a:solidFill>
                  <a:schemeClr val="tx1"/>
                </a:solidFill>
                <a:latin typeface="Arial Narrow" pitchFamily="34" charset="0"/>
              </a:rPr>
              <a:t>Normalbetrieb </a:t>
            </a:r>
            <a:br>
              <a:rPr lang="de-CH" sz="800" i="1" smtClean="0">
                <a:solidFill>
                  <a:schemeClr val="tx1"/>
                </a:solidFill>
                <a:latin typeface="Arial Narrow" pitchFamily="34" charset="0"/>
              </a:rPr>
            </a:br>
            <a:r>
              <a:rPr lang="de-CH" sz="800" i="1" smtClean="0">
                <a:solidFill>
                  <a:schemeClr val="tx1"/>
                </a:solidFill>
                <a:latin typeface="Arial Narrow" pitchFamily="34" charset="0"/>
              </a:rPr>
              <a:t>? </a:t>
            </a:r>
            <a:endParaRPr lang="de-CH" sz="800" i="1" dirty="0" smtClean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10" name="Rechteck 109"/>
          <p:cNvSpPr/>
          <p:nvPr/>
        </p:nvSpPr>
        <p:spPr>
          <a:xfrm>
            <a:off x="5441711" y="1929791"/>
            <a:ext cx="710730" cy="319231"/>
          </a:xfrm>
          <a:prstGeom prst="rect">
            <a:avLst/>
          </a:prstGeom>
          <a:solidFill>
            <a:srgbClr val="FBEC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800" dirty="0" smtClean="0">
                <a:solidFill>
                  <a:schemeClr val="tx1"/>
                </a:solidFill>
                <a:latin typeface="Arial Narrow" pitchFamily="34" charset="0"/>
              </a:rPr>
              <a:t>Betrieb</a:t>
            </a:r>
          </a:p>
        </p:txBody>
      </p:sp>
      <p:sp>
        <p:nvSpPr>
          <p:cNvPr id="111" name="Rechteck 110"/>
          <p:cNvSpPr/>
          <p:nvPr/>
        </p:nvSpPr>
        <p:spPr>
          <a:xfrm>
            <a:off x="1969707" y="3113118"/>
            <a:ext cx="2303190" cy="216641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smtClean="0">
                <a:solidFill>
                  <a:schemeClr val="tx1"/>
                </a:solidFill>
                <a:latin typeface="Arial Narrow" pitchFamily="34" charset="0"/>
              </a:rPr>
              <a:t>Investor/innen</a:t>
            </a:r>
          </a:p>
        </p:txBody>
      </p:sp>
      <p:sp>
        <p:nvSpPr>
          <p:cNvPr id="112" name="Rechteck 111"/>
          <p:cNvSpPr/>
          <p:nvPr/>
        </p:nvSpPr>
        <p:spPr>
          <a:xfrm>
            <a:off x="1236583" y="2608445"/>
            <a:ext cx="3368070" cy="216641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smtClean="0">
                <a:solidFill>
                  <a:schemeClr val="tx1"/>
                </a:solidFill>
                <a:latin typeface="Arial Narrow" pitchFamily="34" charset="0"/>
              </a:rPr>
              <a:t>Bauherrschaft</a:t>
            </a:r>
          </a:p>
        </p:txBody>
      </p:sp>
      <p:sp>
        <p:nvSpPr>
          <p:cNvPr id="113" name="Rechteck 112"/>
          <p:cNvSpPr/>
          <p:nvPr/>
        </p:nvSpPr>
        <p:spPr>
          <a:xfrm>
            <a:off x="1035448" y="3467198"/>
            <a:ext cx="847420" cy="216641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smtClean="0">
                <a:solidFill>
                  <a:schemeClr val="tx1"/>
                </a:solidFill>
                <a:latin typeface="Arial Narrow" pitchFamily="34" charset="0"/>
              </a:rPr>
              <a:t>Planer/innen</a:t>
            </a:r>
          </a:p>
        </p:txBody>
      </p:sp>
      <p:sp>
        <p:nvSpPr>
          <p:cNvPr id="114" name="Rechteck 113"/>
          <p:cNvSpPr/>
          <p:nvPr/>
        </p:nvSpPr>
        <p:spPr>
          <a:xfrm>
            <a:off x="1969707" y="3472541"/>
            <a:ext cx="847420" cy="216641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smtClean="0">
                <a:solidFill>
                  <a:schemeClr val="tx1"/>
                </a:solidFill>
                <a:latin typeface="Arial Narrow" pitchFamily="34" charset="0"/>
              </a:rPr>
              <a:t>Planer/innen</a:t>
            </a:r>
          </a:p>
        </p:txBody>
      </p:sp>
      <p:sp>
        <p:nvSpPr>
          <p:cNvPr id="115" name="Rechteck 114"/>
          <p:cNvSpPr/>
          <p:nvPr/>
        </p:nvSpPr>
        <p:spPr>
          <a:xfrm>
            <a:off x="2903966" y="3472541"/>
            <a:ext cx="1606066" cy="210341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smtClean="0">
                <a:solidFill>
                  <a:schemeClr val="tx1"/>
                </a:solidFill>
                <a:latin typeface="Arial Narrow" pitchFamily="34" charset="0"/>
              </a:rPr>
              <a:t>Planer/innen</a:t>
            </a:r>
          </a:p>
        </p:txBody>
      </p:sp>
      <p:sp>
        <p:nvSpPr>
          <p:cNvPr id="116" name="Raute 115"/>
          <p:cNvSpPr/>
          <p:nvPr/>
        </p:nvSpPr>
        <p:spPr>
          <a:xfrm>
            <a:off x="1925712" y="1382096"/>
            <a:ext cx="881599" cy="449285"/>
          </a:xfrm>
          <a:prstGeom prst="diamond">
            <a:avLst/>
          </a:prstGeom>
          <a:solidFill>
            <a:srgbClr val="BDD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800" i="1" smtClean="0">
                <a:solidFill>
                  <a:schemeClr val="tx1"/>
                </a:solidFill>
                <a:latin typeface="Arial Narrow" pitchFamily="34" charset="0"/>
              </a:rPr>
              <a:t>Machbar</a:t>
            </a:r>
            <a:br>
              <a:rPr lang="de-CH" sz="800" i="1" smtClean="0">
                <a:solidFill>
                  <a:schemeClr val="tx1"/>
                </a:solidFill>
                <a:latin typeface="Arial Narrow" pitchFamily="34" charset="0"/>
              </a:rPr>
            </a:br>
            <a:r>
              <a:rPr lang="de-CH" sz="800" i="1" smtClean="0">
                <a:solidFill>
                  <a:schemeClr val="tx1"/>
                </a:solidFill>
                <a:latin typeface="Arial Narrow" pitchFamily="34" charset="0"/>
              </a:rPr>
              <a:t>?</a:t>
            </a:r>
            <a:endParaRPr lang="de-CH" sz="800" i="1" dirty="0" smtClean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17" name="Rechteck 116"/>
          <p:cNvSpPr/>
          <p:nvPr/>
        </p:nvSpPr>
        <p:spPr>
          <a:xfrm>
            <a:off x="535469" y="2325898"/>
            <a:ext cx="1976926" cy="216641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smtClean="0">
                <a:solidFill>
                  <a:schemeClr val="tx1"/>
                </a:solidFill>
                <a:latin typeface="Arial Narrow" pitchFamily="34" charset="0"/>
              </a:rPr>
              <a:t>Initianten/innen, Ideengeber/innen</a:t>
            </a:r>
          </a:p>
        </p:txBody>
      </p:sp>
      <p:sp>
        <p:nvSpPr>
          <p:cNvPr id="118" name="Rechteck 117"/>
          <p:cNvSpPr/>
          <p:nvPr/>
        </p:nvSpPr>
        <p:spPr>
          <a:xfrm>
            <a:off x="754782" y="3896706"/>
            <a:ext cx="1266669" cy="211221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smtClean="0">
                <a:solidFill>
                  <a:schemeClr val="tx1"/>
                </a:solidFill>
                <a:latin typeface="Arial Narrow" pitchFamily="34" charset="0"/>
              </a:rPr>
              <a:t>Schlüsselkunden/innen</a:t>
            </a:r>
          </a:p>
        </p:txBody>
      </p:sp>
      <p:sp>
        <p:nvSpPr>
          <p:cNvPr id="119" name="Rechteck 118"/>
          <p:cNvSpPr/>
          <p:nvPr/>
        </p:nvSpPr>
        <p:spPr>
          <a:xfrm>
            <a:off x="2870091" y="3890857"/>
            <a:ext cx="1223260" cy="211221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smtClean="0">
                <a:solidFill>
                  <a:schemeClr val="tx1"/>
                </a:solidFill>
                <a:latin typeface="Arial Narrow" pitchFamily="34" charset="0"/>
              </a:rPr>
              <a:t>Schlüsselkunden/innen</a:t>
            </a:r>
          </a:p>
        </p:txBody>
      </p:sp>
      <p:sp>
        <p:nvSpPr>
          <p:cNvPr id="120" name="Rechteck 119"/>
          <p:cNvSpPr/>
          <p:nvPr/>
        </p:nvSpPr>
        <p:spPr>
          <a:xfrm>
            <a:off x="4510032" y="4096787"/>
            <a:ext cx="1452115" cy="223360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smtClean="0">
                <a:solidFill>
                  <a:schemeClr val="tx1"/>
                </a:solidFill>
                <a:latin typeface="Arial Narrow" pitchFamily="34" charset="0"/>
              </a:rPr>
              <a:t>Weitere Kunden/innen</a:t>
            </a:r>
            <a:endParaRPr lang="de-CH" sz="1000" dirty="0" smtClean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21" name="Rechteck 120"/>
          <p:cNvSpPr/>
          <p:nvPr/>
        </p:nvSpPr>
        <p:spPr>
          <a:xfrm>
            <a:off x="1907109" y="4578978"/>
            <a:ext cx="1223260" cy="211221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smtClean="0">
                <a:solidFill>
                  <a:schemeClr val="tx1"/>
                </a:solidFill>
                <a:latin typeface="Arial Narrow" pitchFamily="34" charset="0"/>
              </a:rPr>
              <a:t>Planungsbehörde(n)</a:t>
            </a:r>
          </a:p>
        </p:txBody>
      </p:sp>
      <p:sp>
        <p:nvSpPr>
          <p:cNvPr id="122" name="Rechteck 121"/>
          <p:cNvSpPr/>
          <p:nvPr/>
        </p:nvSpPr>
        <p:spPr>
          <a:xfrm>
            <a:off x="683849" y="4573635"/>
            <a:ext cx="351599" cy="216564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endParaRPr lang="de-CH" sz="1000" dirty="0" smtClean="0">
              <a:solidFill>
                <a:schemeClr val="tx1"/>
              </a:solidFill>
              <a:latin typeface="Arial Narrow" pitchFamily="34" charset="0"/>
            </a:endParaRPr>
          </a:p>
        </p:txBody>
      </p:sp>
      <p:cxnSp>
        <p:nvCxnSpPr>
          <p:cNvPr id="123" name="Gerade Verbindung mit Pfeil 122"/>
          <p:cNvCxnSpPr>
            <a:stCxn id="121" idx="1"/>
            <a:endCxn id="122" idx="3"/>
          </p:cNvCxnSpPr>
          <p:nvPr/>
        </p:nvCxnSpPr>
        <p:spPr>
          <a:xfrm flipH="1" flipV="1">
            <a:off x="1035448" y="4681917"/>
            <a:ext cx="871661" cy="2672"/>
          </a:xfrm>
          <a:prstGeom prst="straightConnector1">
            <a:avLst/>
          </a:prstGeom>
          <a:ln>
            <a:prstDash val="dash"/>
            <a:tailEnd type="triangle"/>
          </a:ln>
          <a:effectLst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24" name="Rechteck 123"/>
          <p:cNvSpPr/>
          <p:nvPr/>
        </p:nvSpPr>
        <p:spPr>
          <a:xfrm>
            <a:off x="2251246" y="4846147"/>
            <a:ext cx="1223260" cy="211221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smtClean="0">
                <a:solidFill>
                  <a:schemeClr val="tx1"/>
                </a:solidFill>
                <a:latin typeface="Arial Narrow" pitchFamily="34" charset="0"/>
              </a:rPr>
              <a:t>Bewilligungsbehörde(n)</a:t>
            </a:r>
          </a:p>
        </p:txBody>
      </p:sp>
      <p:sp>
        <p:nvSpPr>
          <p:cNvPr id="125" name="Rechteck 124"/>
          <p:cNvSpPr/>
          <p:nvPr/>
        </p:nvSpPr>
        <p:spPr>
          <a:xfrm>
            <a:off x="867777" y="4846256"/>
            <a:ext cx="351599" cy="216564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endParaRPr lang="de-CH" sz="1000" dirty="0" smtClean="0">
              <a:solidFill>
                <a:schemeClr val="tx1"/>
              </a:solidFill>
              <a:latin typeface="Arial Narrow" pitchFamily="34" charset="0"/>
            </a:endParaRPr>
          </a:p>
        </p:txBody>
      </p:sp>
      <p:cxnSp>
        <p:nvCxnSpPr>
          <p:cNvPr id="126" name="Gerade Verbindung mit Pfeil 125"/>
          <p:cNvCxnSpPr>
            <a:stCxn id="124" idx="1"/>
            <a:endCxn id="125" idx="3"/>
          </p:cNvCxnSpPr>
          <p:nvPr/>
        </p:nvCxnSpPr>
        <p:spPr>
          <a:xfrm flipH="1">
            <a:off x="1219376" y="4951758"/>
            <a:ext cx="1031870" cy="2780"/>
          </a:xfrm>
          <a:prstGeom prst="straightConnector1">
            <a:avLst/>
          </a:prstGeom>
          <a:ln>
            <a:prstDash val="dash"/>
            <a:tailEnd type="triangle"/>
          </a:ln>
          <a:effectLst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27" name="Rechteck 126"/>
          <p:cNvSpPr/>
          <p:nvPr/>
        </p:nvSpPr>
        <p:spPr>
          <a:xfrm>
            <a:off x="808774" y="5384091"/>
            <a:ext cx="1223260" cy="211221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smtClean="0">
                <a:solidFill>
                  <a:schemeClr val="tx1"/>
                </a:solidFill>
                <a:latin typeface="Arial Narrow" pitchFamily="34" charset="0"/>
              </a:rPr>
              <a:t>Anwohner/innen</a:t>
            </a:r>
          </a:p>
        </p:txBody>
      </p:sp>
      <p:sp>
        <p:nvSpPr>
          <p:cNvPr id="128" name="Rechteck 127"/>
          <p:cNvSpPr/>
          <p:nvPr/>
        </p:nvSpPr>
        <p:spPr>
          <a:xfrm>
            <a:off x="2748594" y="5383908"/>
            <a:ext cx="1223260" cy="211221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smtClean="0">
                <a:solidFill>
                  <a:schemeClr val="tx1"/>
                </a:solidFill>
                <a:latin typeface="Arial Narrow" pitchFamily="34" charset="0"/>
              </a:rPr>
              <a:t>Anwohner/innen</a:t>
            </a:r>
          </a:p>
        </p:txBody>
      </p:sp>
      <p:sp>
        <p:nvSpPr>
          <p:cNvPr id="129" name="Rechteck 128"/>
          <p:cNvSpPr/>
          <p:nvPr/>
        </p:nvSpPr>
        <p:spPr>
          <a:xfrm>
            <a:off x="4759241" y="5383908"/>
            <a:ext cx="1223260" cy="211221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smtClean="0">
                <a:solidFill>
                  <a:schemeClr val="tx1"/>
                </a:solidFill>
                <a:latin typeface="Arial Narrow" pitchFamily="34" charset="0"/>
              </a:rPr>
              <a:t>Anwohner/innen</a:t>
            </a:r>
          </a:p>
        </p:txBody>
      </p:sp>
      <p:sp>
        <p:nvSpPr>
          <p:cNvPr id="130" name="Ellipse 129"/>
          <p:cNvSpPr/>
          <p:nvPr/>
        </p:nvSpPr>
        <p:spPr>
          <a:xfrm>
            <a:off x="1661564" y="1666168"/>
            <a:ext cx="239521" cy="212183"/>
          </a:xfrm>
          <a:prstGeom prst="ellipse">
            <a:avLst/>
          </a:prstGeom>
          <a:solidFill>
            <a:srgbClr val="4E93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800" i="1" dirty="0" smtClean="0">
                <a:solidFill>
                  <a:schemeClr val="tx1"/>
                </a:solidFill>
                <a:latin typeface="Arial Narrow" pitchFamily="34" charset="0"/>
              </a:rPr>
              <a:t>ja</a:t>
            </a:r>
          </a:p>
        </p:txBody>
      </p:sp>
      <p:sp>
        <p:nvSpPr>
          <p:cNvPr id="131" name="Ellipse 130"/>
          <p:cNvSpPr/>
          <p:nvPr/>
        </p:nvSpPr>
        <p:spPr>
          <a:xfrm>
            <a:off x="2449583" y="1676511"/>
            <a:ext cx="239521" cy="212183"/>
          </a:xfrm>
          <a:prstGeom prst="ellipse">
            <a:avLst/>
          </a:prstGeom>
          <a:solidFill>
            <a:srgbClr val="4E93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800" i="1" dirty="0" smtClean="0">
                <a:solidFill>
                  <a:schemeClr val="tx1"/>
                </a:solidFill>
                <a:latin typeface="Arial Narrow" pitchFamily="34" charset="0"/>
              </a:rPr>
              <a:t>ja</a:t>
            </a:r>
          </a:p>
        </p:txBody>
      </p:sp>
      <p:sp>
        <p:nvSpPr>
          <p:cNvPr id="132" name="Ellipse 131"/>
          <p:cNvSpPr/>
          <p:nvPr/>
        </p:nvSpPr>
        <p:spPr>
          <a:xfrm>
            <a:off x="3283972" y="1670573"/>
            <a:ext cx="239521" cy="212183"/>
          </a:xfrm>
          <a:prstGeom prst="ellipse">
            <a:avLst/>
          </a:prstGeom>
          <a:solidFill>
            <a:srgbClr val="4E93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800" i="1" smtClean="0">
                <a:solidFill>
                  <a:schemeClr val="tx1"/>
                </a:solidFill>
                <a:latin typeface="Arial Narrow" pitchFamily="34" charset="0"/>
              </a:rPr>
              <a:t>X</a:t>
            </a:r>
            <a:endParaRPr lang="de-CH" sz="800" i="1" dirty="0" smtClean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33" name="Ellipse 132"/>
          <p:cNvSpPr/>
          <p:nvPr/>
        </p:nvSpPr>
        <p:spPr>
          <a:xfrm>
            <a:off x="3996981" y="1663722"/>
            <a:ext cx="239521" cy="212183"/>
          </a:xfrm>
          <a:prstGeom prst="ellipse">
            <a:avLst/>
          </a:prstGeom>
          <a:solidFill>
            <a:srgbClr val="4E93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800" i="1" smtClean="0">
                <a:solidFill>
                  <a:schemeClr val="tx1"/>
                </a:solidFill>
                <a:latin typeface="Arial Narrow" pitchFamily="34" charset="0"/>
              </a:rPr>
              <a:t>Y</a:t>
            </a:r>
            <a:endParaRPr lang="de-CH" sz="800" i="1" dirty="0" smtClean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34" name="Ellipse 133"/>
          <p:cNvSpPr/>
          <p:nvPr/>
        </p:nvSpPr>
        <p:spPr>
          <a:xfrm>
            <a:off x="4764530" y="1666704"/>
            <a:ext cx="239521" cy="212183"/>
          </a:xfrm>
          <a:prstGeom prst="ellipse">
            <a:avLst/>
          </a:prstGeom>
          <a:solidFill>
            <a:srgbClr val="4E93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800" i="1" dirty="0" smtClean="0">
                <a:solidFill>
                  <a:schemeClr val="tx1"/>
                </a:solidFill>
                <a:latin typeface="Arial Narrow" pitchFamily="34" charset="0"/>
              </a:rPr>
              <a:t>ok</a:t>
            </a:r>
          </a:p>
        </p:txBody>
      </p:sp>
      <p:sp>
        <p:nvSpPr>
          <p:cNvPr id="135" name="Ellipse 134"/>
          <p:cNvSpPr/>
          <p:nvPr/>
        </p:nvSpPr>
        <p:spPr>
          <a:xfrm>
            <a:off x="5558189" y="1670006"/>
            <a:ext cx="424312" cy="234661"/>
          </a:xfrm>
          <a:prstGeom prst="ellipse">
            <a:avLst/>
          </a:prstGeom>
          <a:solidFill>
            <a:srgbClr val="4E93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800" i="1" dirty="0" smtClean="0">
                <a:solidFill>
                  <a:schemeClr val="tx1"/>
                </a:solidFill>
                <a:latin typeface="Arial Narrow" pitchFamily="34" charset="0"/>
              </a:rPr>
              <a:t>Start</a:t>
            </a:r>
          </a:p>
        </p:txBody>
      </p:sp>
      <p:sp>
        <p:nvSpPr>
          <p:cNvPr id="136" name="Rechteck 135"/>
          <p:cNvSpPr/>
          <p:nvPr/>
        </p:nvSpPr>
        <p:spPr>
          <a:xfrm rot="16200000">
            <a:off x="31994" y="821857"/>
            <a:ext cx="747920" cy="234197"/>
          </a:xfrm>
          <a:prstGeom prst="rect">
            <a:avLst/>
          </a:prstGeom>
          <a:solidFill>
            <a:srgbClr val="9BC2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800" i="1" dirty="0">
                <a:solidFill>
                  <a:schemeClr val="tx1"/>
                </a:solidFill>
                <a:latin typeface="Arial Narrow" pitchFamily="34" charset="0"/>
              </a:rPr>
              <a:t>Phasen</a:t>
            </a:r>
          </a:p>
        </p:txBody>
      </p:sp>
      <p:sp>
        <p:nvSpPr>
          <p:cNvPr id="137" name="Rechteck 136"/>
          <p:cNvSpPr/>
          <p:nvPr/>
        </p:nvSpPr>
        <p:spPr>
          <a:xfrm rot="16200000">
            <a:off x="163970" y="1475320"/>
            <a:ext cx="483967" cy="234198"/>
          </a:xfrm>
          <a:prstGeom prst="rect">
            <a:avLst/>
          </a:prstGeom>
          <a:solidFill>
            <a:srgbClr val="BDD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800" i="1" dirty="0">
                <a:solidFill>
                  <a:schemeClr val="tx1"/>
                </a:solidFill>
                <a:latin typeface="Arial Narrow" pitchFamily="34" charset="0"/>
              </a:rPr>
              <a:t>Entscheide</a:t>
            </a:r>
          </a:p>
        </p:txBody>
      </p:sp>
      <p:sp>
        <p:nvSpPr>
          <p:cNvPr id="138" name="Rechteck 137"/>
          <p:cNvSpPr/>
          <p:nvPr/>
        </p:nvSpPr>
        <p:spPr>
          <a:xfrm rot="16200000">
            <a:off x="187020" y="1967405"/>
            <a:ext cx="437868" cy="234201"/>
          </a:xfrm>
          <a:prstGeom prst="rect">
            <a:avLst/>
          </a:prstGeom>
          <a:solidFill>
            <a:srgbClr val="FBEC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800" i="1" dirty="0">
                <a:solidFill>
                  <a:schemeClr val="tx1"/>
                </a:solidFill>
                <a:latin typeface="Arial Narrow" pitchFamily="34" charset="0"/>
              </a:rPr>
              <a:t>Schritte</a:t>
            </a:r>
          </a:p>
        </p:txBody>
      </p:sp>
      <p:sp>
        <p:nvSpPr>
          <p:cNvPr id="139" name="Rechteck 138"/>
          <p:cNvSpPr/>
          <p:nvPr/>
        </p:nvSpPr>
        <p:spPr>
          <a:xfrm rot="16200000">
            <a:off x="-1536528" y="4146007"/>
            <a:ext cx="3884964" cy="234198"/>
          </a:xfrm>
          <a:prstGeom prst="rect">
            <a:avLst/>
          </a:prstGeom>
          <a:solidFill>
            <a:srgbClr val="F4C9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800" i="1" dirty="0">
                <a:solidFill>
                  <a:schemeClr val="tx1"/>
                </a:solidFill>
                <a:latin typeface="Arial Narrow" pitchFamily="34" charset="0"/>
              </a:rPr>
              <a:t>Stakeholder</a:t>
            </a:r>
          </a:p>
        </p:txBody>
      </p:sp>
      <p:sp>
        <p:nvSpPr>
          <p:cNvPr id="140" name="Rechteck 139"/>
          <p:cNvSpPr/>
          <p:nvPr/>
        </p:nvSpPr>
        <p:spPr>
          <a:xfrm>
            <a:off x="5131566" y="5981623"/>
            <a:ext cx="949195" cy="227839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smtClean="0">
                <a:solidFill>
                  <a:schemeClr val="tx1"/>
                </a:solidFill>
                <a:latin typeface="Arial Narrow" pitchFamily="34" charset="0"/>
              </a:rPr>
              <a:t>Medienschaffende</a:t>
            </a:r>
          </a:p>
        </p:txBody>
      </p:sp>
      <p:sp>
        <p:nvSpPr>
          <p:cNvPr id="141" name="Rechteck 140"/>
          <p:cNvSpPr/>
          <p:nvPr/>
        </p:nvSpPr>
        <p:spPr>
          <a:xfrm>
            <a:off x="1171888" y="5978732"/>
            <a:ext cx="949195" cy="227839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smtClean="0">
                <a:solidFill>
                  <a:schemeClr val="tx1"/>
                </a:solidFill>
                <a:latin typeface="Arial Narrow" pitchFamily="34" charset="0"/>
              </a:rPr>
              <a:t>Medienschaffende</a:t>
            </a:r>
          </a:p>
        </p:txBody>
      </p:sp>
      <p:sp>
        <p:nvSpPr>
          <p:cNvPr id="142" name="Rechteck 141"/>
          <p:cNvSpPr/>
          <p:nvPr/>
        </p:nvSpPr>
        <p:spPr>
          <a:xfrm>
            <a:off x="3155915" y="5977749"/>
            <a:ext cx="949195" cy="227839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smtClean="0">
                <a:solidFill>
                  <a:schemeClr val="tx1"/>
                </a:solidFill>
                <a:latin typeface="Arial Narrow" pitchFamily="34" charset="0"/>
              </a:rPr>
              <a:t>Medienschaffende</a:t>
            </a:r>
          </a:p>
        </p:txBody>
      </p:sp>
      <p:sp>
        <p:nvSpPr>
          <p:cNvPr id="143" name="Rechteck 142"/>
          <p:cNvSpPr/>
          <p:nvPr/>
        </p:nvSpPr>
        <p:spPr>
          <a:xfrm>
            <a:off x="807147" y="5630650"/>
            <a:ext cx="1767962" cy="218668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smtClean="0">
                <a:solidFill>
                  <a:schemeClr val="tx1"/>
                </a:solidFill>
                <a:latin typeface="Arial Narrow" pitchFamily="34" charset="0"/>
              </a:rPr>
              <a:t>Zivilgesellschaftliche Organisationen</a:t>
            </a:r>
          </a:p>
        </p:txBody>
      </p:sp>
      <p:sp>
        <p:nvSpPr>
          <p:cNvPr id="144" name="Ellipse 143"/>
          <p:cNvSpPr/>
          <p:nvPr/>
        </p:nvSpPr>
        <p:spPr>
          <a:xfrm>
            <a:off x="2055794" y="2526494"/>
            <a:ext cx="216000" cy="216000"/>
          </a:xfrm>
          <a:prstGeom prst="ellipse">
            <a:avLst/>
          </a:prstGeom>
          <a:solidFill>
            <a:srgbClr val="DD61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650" dirty="0">
                <a:solidFill>
                  <a:schemeClr val="tx1"/>
                </a:solidFill>
                <a:latin typeface="Arial Narrow" pitchFamily="34" charset="0"/>
              </a:rPr>
              <a:t>1</a:t>
            </a:r>
          </a:p>
        </p:txBody>
      </p:sp>
      <p:sp>
        <p:nvSpPr>
          <p:cNvPr id="145" name="Rechteck 144"/>
          <p:cNvSpPr/>
          <p:nvPr/>
        </p:nvSpPr>
        <p:spPr>
          <a:xfrm>
            <a:off x="4740415" y="3472541"/>
            <a:ext cx="895207" cy="210341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smtClean="0">
                <a:solidFill>
                  <a:schemeClr val="tx1"/>
                </a:solidFill>
                <a:latin typeface="Arial Narrow" pitchFamily="34" charset="0"/>
              </a:rPr>
              <a:t>Planer/innen</a:t>
            </a:r>
          </a:p>
        </p:txBody>
      </p:sp>
      <p:sp>
        <p:nvSpPr>
          <p:cNvPr id="146" name="Rechteck 145"/>
          <p:cNvSpPr/>
          <p:nvPr/>
        </p:nvSpPr>
        <p:spPr>
          <a:xfrm>
            <a:off x="958001" y="2897094"/>
            <a:ext cx="4909194" cy="216641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smtClean="0">
                <a:solidFill>
                  <a:schemeClr val="tx1"/>
                </a:solidFill>
                <a:latin typeface="Arial Narrow" pitchFamily="34" charset="0"/>
              </a:rPr>
              <a:t>Contractor</a:t>
            </a:r>
          </a:p>
        </p:txBody>
      </p:sp>
      <p:sp>
        <p:nvSpPr>
          <p:cNvPr id="147" name="Rechteck 146"/>
          <p:cNvSpPr/>
          <p:nvPr/>
        </p:nvSpPr>
        <p:spPr>
          <a:xfrm>
            <a:off x="4349474" y="2740525"/>
            <a:ext cx="1623481" cy="216641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smtClean="0">
                <a:solidFill>
                  <a:schemeClr val="tx1"/>
                </a:solidFill>
                <a:latin typeface="Arial Narrow" pitchFamily="34" charset="0"/>
              </a:rPr>
              <a:t>Betreiber/innen</a:t>
            </a:r>
            <a:endParaRPr lang="de-CH" sz="1000" dirty="0" smtClean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48" name="Rechteck 147"/>
          <p:cNvSpPr/>
          <p:nvPr/>
        </p:nvSpPr>
        <p:spPr>
          <a:xfrm>
            <a:off x="4297335" y="3884567"/>
            <a:ext cx="1452115" cy="223360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smtClean="0">
                <a:solidFill>
                  <a:schemeClr val="tx1"/>
                </a:solidFill>
                <a:latin typeface="Arial Narrow" pitchFamily="34" charset="0"/>
              </a:rPr>
              <a:t>Schlüsselkunden/innen</a:t>
            </a:r>
          </a:p>
        </p:txBody>
      </p:sp>
      <p:sp>
        <p:nvSpPr>
          <p:cNvPr id="149" name="Ellipse 148"/>
          <p:cNvSpPr/>
          <p:nvPr/>
        </p:nvSpPr>
        <p:spPr>
          <a:xfrm>
            <a:off x="4276500" y="2723971"/>
            <a:ext cx="216000" cy="216000"/>
          </a:xfrm>
          <a:prstGeom prst="ellipse">
            <a:avLst/>
          </a:prstGeom>
          <a:solidFill>
            <a:srgbClr val="DD61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650" dirty="0" smtClean="0">
                <a:solidFill>
                  <a:schemeClr val="tx1"/>
                </a:solidFill>
                <a:latin typeface="Arial Narrow" pitchFamily="34" charset="0"/>
              </a:rPr>
              <a:t>2</a:t>
            </a:r>
          </a:p>
        </p:txBody>
      </p:sp>
      <p:sp>
        <p:nvSpPr>
          <p:cNvPr id="150" name="Ellipse 149"/>
          <p:cNvSpPr/>
          <p:nvPr/>
        </p:nvSpPr>
        <p:spPr>
          <a:xfrm>
            <a:off x="3862894" y="3065286"/>
            <a:ext cx="216000" cy="216000"/>
          </a:xfrm>
          <a:prstGeom prst="ellipse">
            <a:avLst/>
          </a:prstGeom>
          <a:solidFill>
            <a:srgbClr val="DD61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650" smtClean="0">
                <a:solidFill>
                  <a:schemeClr val="tx1"/>
                </a:solidFill>
                <a:latin typeface="Arial Narrow" pitchFamily="34" charset="0"/>
              </a:rPr>
              <a:t>2</a:t>
            </a:r>
            <a:endParaRPr lang="de-CH" sz="650" dirty="0" smtClean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51" name="Ellipse 150"/>
          <p:cNvSpPr/>
          <p:nvPr/>
        </p:nvSpPr>
        <p:spPr>
          <a:xfrm>
            <a:off x="794177" y="3525978"/>
            <a:ext cx="216000" cy="216000"/>
          </a:xfrm>
          <a:prstGeom prst="ellipse">
            <a:avLst/>
          </a:prstGeom>
          <a:solidFill>
            <a:srgbClr val="DD61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650" smtClean="0">
                <a:solidFill>
                  <a:schemeClr val="tx1"/>
                </a:solidFill>
                <a:latin typeface="Arial Narrow" pitchFamily="34" charset="0"/>
              </a:rPr>
              <a:t>3</a:t>
            </a:r>
            <a:endParaRPr lang="de-CH" sz="650" dirty="0" smtClean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52" name="Ellipse 151"/>
          <p:cNvSpPr/>
          <p:nvPr/>
        </p:nvSpPr>
        <p:spPr>
          <a:xfrm>
            <a:off x="542863" y="3949280"/>
            <a:ext cx="216000" cy="216000"/>
          </a:xfrm>
          <a:prstGeom prst="ellipse">
            <a:avLst/>
          </a:prstGeom>
          <a:solidFill>
            <a:srgbClr val="DD61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650" smtClean="0">
                <a:solidFill>
                  <a:schemeClr val="tx1"/>
                </a:solidFill>
                <a:latin typeface="Arial Narrow" pitchFamily="34" charset="0"/>
              </a:rPr>
              <a:t>4</a:t>
            </a:r>
            <a:endParaRPr lang="de-CH" sz="650" dirty="0" smtClean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53" name="Ellipse 152"/>
          <p:cNvSpPr/>
          <p:nvPr/>
        </p:nvSpPr>
        <p:spPr>
          <a:xfrm>
            <a:off x="1281707" y="4620716"/>
            <a:ext cx="216000" cy="216000"/>
          </a:xfrm>
          <a:prstGeom prst="ellipse">
            <a:avLst/>
          </a:prstGeom>
          <a:solidFill>
            <a:srgbClr val="DD61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650" smtClean="0">
                <a:solidFill>
                  <a:schemeClr val="tx1"/>
                </a:solidFill>
                <a:latin typeface="Arial Narrow" pitchFamily="34" charset="0"/>
              </a:rPr>
              <a:t>6</a:t>
            </a:r>
            <a:endParaRPr lang="de-CH" sz="650" dirty="0" smtClean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54" name="Ellipse 153"/>
          <p:cNvSpPr/>
          <p:nvPr/>
        </p:nvSpPr>
        <p:spPr>
          <a:xfrm>
            <a:off x="1789060" y="4862370"/>
            <a:ext cx="216000" cy="216000"/>
          </a:xfrm>
          <a:prstGeom prst="ellipse">
            <a:avLst/>
          </a:prstGeom>
          <a:solidFill>
            <a:srgbClr val="DD61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650" dirty="0" smtClean="0">
                <a:solidFill>
                  <a:schemeClr val="tx1"/>
                </a:solidFill>
                <a:latin typeface="Arial Narrow" pitchFamily="34" charset="0"/>
              </a:rPr>
              <a:t>7</a:t>
            </a:r>
          </a:p>
        </p:txBody>
      </p:sp>
      <p:sp>
        <p:nvSpPr>
          <p:cNvPr id="155" name="Ellipse 154"/>
          <p:cNvSpPr/>
          <p:nvPr/>
        </p:nvSpPr>
        <p:spPr>
          <a:xfrm>
            <a:off x="623352" y="5432886"/>
            <a:ext cx="216000" cy="216000"/>
          </a:xfrm>
          <a:prstGeom prst="ellipse">
            <a:avLst/>
          </a:prstGeom>
          <a:solidFill>
            <a:srgbClr val="DD61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650" dirty="0" smtClean="0">
                <a:solidFill>
                  <a:schemeClr val="tx1"/>
                </a:solidFill>
                <a:latin typeface="Arial Narrow" pitchFamily="34" charset="0"/>
              </a:rPr>
              <a:t>9</a:t>
            </a:r>
          </a:p>
        </p:txBody>
      </p:sp>
      <p:sp>
        <p:nvSpPr>
          <p:cNvPr id="156" name="Ellipse 155"/>
          <p:cNvSpPr/>
          <p:nvPr/>
        </p:nvSpPr>
        <p:spPr>
          <a:xfrm>
            <a:off x="634454" y="5696554"/>
            <a:ext cx="216000" cy="216000"/>
          </a:xfrm>
          <a:prstGeom prst="ellipse">
            <a:avLst/>
          </a:prstGeom>
          <a:solidFill>
            <a:srgbClr val="DD61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650" dirty="0" smtClean="0">
                <a:solidFill>
                  <a:schemeClr val="tx1"/>
                </a:solidFill>
                <a:latin typeface="Arial Narrow" pitchFamily="34" charset="0"/>
              </a:rPr>
              <a:t>9</a:t>
            </a:r>
          </a:p>
        </p:txBody>
      </p:sp>
      <p:sp>
        <p:nvSpPr>
          <p:cNvPr id="157" name="Ellipse 156"/>
          <p:cNvSpPr/>
          <p:nvPr/>
        </p:nvSpPr>
        <p:spPr>
          <a:xfrm>
            <a:off x="629555" y="6011714"/>
            <a:ext cx="216000" cy="216000"/>
          </a:xfrm>
          <a:prstGeom prst="ellipse">
            <a:avLst/>
          </a:prstGeom>
          <a:solidFill>
            <a:srgbClr val="DD61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650" dirty="0" smtClean="0">
                <a:solidFill>
                  <a:schemeClr val="tx1"/>
                </a:solidFill>
                <a:latin typeface="Arial Narrow" pitchFamily="34" charset="0"/>
              </a:rPr>
              <a:t>10</a:t>
            </a:r>
          </a:p>
        </p:txBody>
      </p:sp>
      <p:sp>
        <p:nvSpPr>
          <p:cNvPr id="158" name="Rechteck 157"/>
          <p:cNvSpPr/>
          <p:nvPr/>
        </p:nvSpPr>
        <p:spPr>
          <a:xfrm>
            <a:off x="2954152" y="5627019"/>
            <a:ext cx="1767962" cy="218668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smtClean="0">
                <a:solidFill>
                  <a:schemeClr val="tx1"/>
                </a:solidFill>
                <a:latin typeface="Arial Narrow" pitchFamily="34" charset="0"/>
              </a:rPr>
              <a:t>Zivilgesellschaftliche Organisationen</a:t>
            </a:r>
          </a:p>
        </p:txBody>
      </p:sp>
      <p:sp>
        <p:nvSpPr>
          <p:cNvPr id="159" name="Rechteck 158"/>
          <p:cNvSpPr/>
          <p:nvPr/>
        </p:nvSpPr>
        <p:spPr>
          <a:xfrm>
            <a:off x="1009427" y="4286923"/>
            <a:ext cx="1223260" cy="211221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smtClean="0">
                <a:solidFill>
                  <a:schemeClr val="tx1"/>
                </a:solidFill>
                <a:latin typeface="Arial Narrow" pitchFamily="34" charset="0"/>
              </a:rPr>
              <a:t>Energieberatung</a:t>
            </a:r>
            <a:endParaRPr lang="de-CH" sz="1000" dirty="0" smtClean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60" name="Ellipse 159"/>
          <p:cNvSpPr/>
          <p:nvPr/>
        </p:nvSpPr>
        <p:spPr>
          <a:xfrm>
            <a:off x="4281442" y="4248508"/>
            <a:ext cx="216000" cy="216000"/>
          </a:xfrm>
          <a:prstGeom prst="ellipse">
            <a:avLst/>
          </a:prstGeom>
          <a:solidFill>
            <a:srgbClr val="DD61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650" smtClean="0">
                <a:solidFill>
                  <a:schemeClr val="tx1"/>
                </a:solidFill>
                <a:latin typeface="Arial Narrow" pitchFamily="34" charset="0"/>
              </a:rPr>
              <a:t>5</a:t>
            </a:r>
            <a:endParaRPr lang="de-CH" sz="650" dirty="0" smtClean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61" name="Ellipse 160"/>
          <p:cNvSpPr/>
          <p:nvPr/>
        </p:nvSpPr>
        <p:spPr>
          <a:xfrm>
            <a:off x="567724" y="4358685"/>
            <a:ext cx="216000" cy="216000"/>
          </a:xfrm>
          <a:prstGeom prst="ellipse">
            <a:avLst/>
          </a:prstGeom>
          <a:solidFill>
            <a:srgbClr val="DD61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650" smtClean="0">
                <a:solidFill>
                  <a:schemeClr val="tx1"/>
                </a:solidFill>
                <a:latin typeface="Arial Narrow" pitchFamily="34" charset="0"/>
              </a:rPr>
              <a:t>5</a:t>
            </a:r>
            <a:endParaRPr lang="de-CH" sz="650" dirty="0" smtClean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62" name="Rechteck 161"/>
          <p:cNvSpPr/>
          <p:nvPr/>
        </p:nvSpPr>
        <p:spPr>
          <a:xfrm>
            <a:off x="1545997" y="5078370"/>
            <a:ext cx="847420" cy="216641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smtClean="0">
                <a:solidFill>
                  <a:schemeClr val="tx1"/>
                </a:solidFill>
                <a:latin typeface="Arial Narrow" pitchFamily="34" charset="0"/>
              </a:rPr>
              <a:t>Gasversorger/in</a:t>
            </a:r>
          </a:p>
        </p:txBody>
      </p:sp>
      <p:sp>
        <p:nvSpPr>
          <p:cNvPr id="163" name="Rechteck 162"/>
          <p:cNvSpPr/>
          <p:nvPr/>
        </p:nvSpPr>
        <p:spPr>
          <a:xfrm>
            <a:off x="3933028" y="5078370"/>
            <a:ext cx="2134641" cy="216641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smtClean="0">
                <a:solidFill>
                  <a:schemeClr val="tx1"/>
                </a:solidFill>
                <a:latin typeface="Arial Narrow" pitchFamily="34" charset="0"/>
              </a:rPr>
              <a:t>Gasversorger/in</a:t>
            </a:r>
          </a:p>
        </p:txBody>
      </p:sp>
      <p:sp>
        <p:nvSpPr>
          <p:cNvPr id="164" name="Ellipse 163"/>
          <p:cNvSpPr/>
          <p:nvPr/>
        </p:nvSpPr>
        <p:spPr>
          <a:xfrm>
            <a:off x="1378334" y="5130058"/>
            <a:ext cx="216000" cy="216000"/>
          </a:xfrm>
          <a:prstGeom prst="ellipse">
            <a:avLst/>
          </a:prstGeom>
          <a:solidFill>
            <a:srgbClr val="DD61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650" smtClean="0">
                <a:solidFill>
                  <a:schemeClr val="tx1"/>
                </a:solidFill>
                <a:latin typeface="Arial Narrow" pitchFamily="34" charset="0"/>
              </a:rPr>
              <a:t>8</a:t>
            </a:r>
            <a:endParaRPr lang="de-CH" sz="650" dirty="0" smtClean="0">
              <a:solidFill>
                <a:schemeClr val="tx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29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ecoFarbschema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6B77"/>
      </a:accent1>
      <a:accent2>
        <a:srgbClr val="4E93A4"/>
      </a:accent2>
      <a:accent3>
        <a:srgbClr val="9BC2CA"/>
      </a:accent3>
      <a:accent4>
        <a:srgbClr val="E32523"/>
      </a:accent4>
      <a:accent5>
        <a:srgbClr val="E58776"/>
      </a:accent5>
      <a:accent6>
        <a:srgbClr val="F1BFAC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BDD9DE"/>
        </a:solidFill>
        <a:ln>
          <a:noFill/>
        </a:ln>
      </a:spPr>
      <a:bodyPr lIns="36000" tIns="25200" rIns="36000" bIns="25200" rtlCol="0" anchor="ctr"/>
      <a:lstStyle>
        <a:defPPr algn="ctr">
          <a:defRPr sz="1100" dirty="0" err="1" smtClean="0">
            <a:solidFill>
              <a:schemeClr val="tx1"/>
            </a:solidFill>
            <a:latin typeface="Arial Narrow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36000" tIns="25200" rIns="36000" bIns="25200" rtlCol="0">
        <a:spAutoFit/>
      </a:bodyPr>
      <a:lstStyle>
        <a:defPPr algn="ctr">
          <a:defRPr sz="1100" dirty="0" smtClean="0">
            <a:latin typeface="Arial Narrow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108</Words>
  <Application>Microsoft Office PowerPoint</Application>
  <PresentationFormat>Breitbild</PresentationFormat>
  <Paragraphs>76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Arial Narrow</vt:lpstr>
      <vt:lpstr>Calibri</vt:lpstr>
      <vt:lpstr>Larissa</vt:lpstr>
      <vt:lpstr>PowerPoint-Präsentation</vt:lpstr>
    </vt:vector>
  </TitlesOfParts>
  <Company>....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Stefan von Grünigen</dc:creator>
  <cp:lastModifiedBy>Corinne Moser</cp:lastModifiedBy>
  <cp:revision>260</cp:revision>
  <cp:lastPrinted>2019-02-18T15:46:02Z</cp:lastPrinted>
  <dcterms:created xsi:type="dcterms:W3CDTF">2011-11-22T06:50:30Z</dcterms:created>
  <dcterms:modified xsi:type="dcterms:W3CDTF">2019-04-16T12:40:15Z</dcterms:modified>
</cp:coreProperties>
</file>