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939"/>
    <a:srgbClr val="35BD35"/>
    <a:srgbClr val="72A74B"/>
    <a:srgbClr val="FFFFFF"/>
    <a:srgbClr val="B48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9" autoAdjust="0"/>
    <p:restoredTop sz="94458" autoAdjust="0"/>
  </p:normalViewPr>
  <p:slideViewPr>
    <p:cSldViewPr>
      <p:cViewPr varScale="1">
        <p:scale>
          <a:sx n="111" d="100"/>
          <a:sy n="111" d="100"/>
        </p:scale>
        <p:origin x="150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>
      <p:cViewPr varScale="1">
        <p:scale>
          <a:sx n="83" d="100"/>
          <a:sy n="83" d="100"/>
        </p:scale>
        <p:origin x="-31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FDA57-94CF-412F-B660-B9531223B710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39161-5802-48D7-B1A9-F2D1CC9BC93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560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C720-19D4-4F7F-87C2-14F0551CCFD6}" type="datetimeFigureOut">
              <a:rPr lang="de-CH" smtClean="0"/>
              <a:t>16.04.2019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0513E-05DD-4102-A330-8F9F602A32F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13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0513E-05DD-4102-A330-8F9F602A32F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36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concept.ch/de/projekte/soziookonomische-aspekte-thermischer-netze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116632"/>
            <a:ext cx="799200" cy="16658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47328" y="6381328"/>
            <a:ext cx="12023014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Quelle: econcept (2019): Meier, B., Moser, C., Vogler, C., &amp; Dettli, R.: Bericht: 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«Sozioökonomische Aspekte thermischer Netze». econcept im Auftrag von </a:t>
            </a:r>
            <a:r>
              <a:rPr lang="de-CH" sz="1100" kern="1200" dirty="0" err="1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EnergieSchweiz</a:t>
            </a: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, April 2019, Zürich.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Weitere Informationen und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Bericht auf 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  <a:hlinkClick r:id="rId4"/>
              </a:rPr>
              <a:t>https://www.econcept.ch/de/projekte/soziookonomische-aspekte-thermischer-netze/</a:t>
            </a:r>
            <a:r>
              <a:rPr lang="de-CH" sz="1100" kern="1200" baseline="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endParaRPr lang="de-CH" sz="1100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25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722301" y="977220"/>
            <a:ext cx="1656001" cy="613003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Politischer Rahmen </a:t>
            </a:r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/>
            </a:r>
            <a:b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Richtplan, Zonenplan, Baugesetz, Energie- </a:t>
            </a:r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und Klimapolitik, …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4214065" y="977220"/>
            <a:ext cx="1656000" cy="613003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Gesellschaftlicher Rahmen 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Nutzen Klimaschutz</a:t>
            </a:r>
            <a:r>
              <a:rPr lang="de-CH" sz="800" baseline="-25000" dirty="0" smtClean="0">
                <a:solidFill>
                  <a:schemeClr val="tx1"/>
                </a:solidFill>
                <a:latin typeface="Arial Narrow" pitchFamily="34" charset="0"/>
              </a:rPr>
              <a:t>,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b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Risikobereitschaft</a:t>
            </a:r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, Akzeptanz, 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...</a:t>
            </a:r>
          </a:p>
        </p:txBody>
      </p:sp>
      <p:sp>
        <p:nvSpPr>
          <p:cNvPr id="24" name="Rechteck 23"/>
          <p:cNvSpPr/>
          <p:nvPr/>
        </p:nvSpPr>
        <p:spPr>
          <a:xfrm>
            <a:off x="417806" y="3265730"/>
            <a:ext cx="5394226" cy="864096"/>
          </a:xfrm>
          <a:prstGeom prst="rect">
            <a:avLst/>
          </a:prstGeom>
          <a:solidFill>
            <a:srgbClr val="D0E5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tIns="25200" rIns="36000" bIns="25200" rtlCol="0" anchor="t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Energie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69271" y="2417702"/>
            <a:ext cx="1508994" cy="389446"/>
          </a:xfrm>
          <a:prstGeom prst="rect">
            <a:avLst/>
          </a:prstGeom>
          <a:noFill/>
          <a:ln w="9525" cap="flat" cmpd="sng" algn="ctr">
            <a:solidFill>
              <a:srgbClr val="EAB5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36000" tIns="25200" rIns="36000" bIns="25200" rtlCol="0">
            <a:spAutoFit/>
          </a:bodyPr>
          <a:lstStyle/>
          <a:p>
            <a:pPr algn="r"/>
            <a:r>
              <a:rPr lang="de-CH" sz="1100" b="1" dirty="0" smtClean="0">
                <a:latin typeface="Arial Narrow" pitchFamily="34" charset="0"/>
              </a:rPr>
              <a:t>Ausganglage, Grundlagen</a:t>
            </a:r>
          </a:p>
          <a:p>
            <a:pPr algn="r"/>
            <a:r>
              <a:rPr lang="de-CH" sz="1100" dirty="0" smtClean="0">
                <a:latin typeface="Arial Narrow" pitchFamily="34" charset="0"/>
              </a:rPr>
              <a:t>Oktober, November 2016</a:t>
            </a:r>
          </a:p>
        </p:txBody>
      </p:sp>
      <p:sp>
        <p:nvSpPr>
          <p:cNvPr id="27" name="Rechteck 26"/>
          <p:cNvSpPr/>
          <p:nvPr/>
        </p:nvSpPr>
        <p:spPr>
          <a:xfrm>
            <a:off x="4227855" y="4843330"/>
            <a:ext cx="1656000" cy="509882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Wirtschaftlicher Rahmen 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Energiemarkt, 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CO</a:t>
            </a:r>
            <a:r>
              <a:rPr lang="de-CH" sz="800" baseline="-25000" dirty="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-Abgabe, Finanzierung, </a:t>
            </a:r>
          </a:p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Immobilienmarkt</a:t>
            </a:r>
            <a:r>
              <a:rPr lang="de-CH" sz="800" smtClean="0">
                <a:solidFill>
                  <a:schemeClr val="tx1"/>
                </a:solidFill>
                <a:latin typeface="Arial Narrow" pitchFamily="34" charset="0"/>
              </a:rPr>
              <a:t>, Förderung, …</a:t>
            </a:r>
            <a:endParaRPr lang="de-CH" sz="8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710105" y="4843330"/>
            <a:ext cx="1656000" cy="529886"/>
          </a:xfrm>
          <a:prstGeom prst="rect">
            <a:avLst/>
          </a:prstGeom>
          <a:solidFill>
            <a:srgbClr val="FBECC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Technologischer Rahmen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Wirkungsgrade, Materialien, Sektorkopplung Wärme/Strom/Verkehr, …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07368" y="2203605"/>
            <a:ext cx="5404663" cy="994257"/>
          </a:xfrm>
          <a:prstGeom prst="rect">
            <a:avLst/>
          </a:prstGeom>
          <a:solidFill>
            <a:srgbClr val="D0E5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tIns="25200" rIns="36000" bIns="25200" rtlCol="0" anchor="t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Netz/Anlagen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4863228" y="2288690"/>
            <a:ext cx="866748" cy="175848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Kunden/</a:t>
            </a:r>
          </a:p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Kundinnen</a:t>
            </a:r>
          </a:p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Schlüssel- und andere Kunden/innen</a:t>
            </a:r>
          </a:p>
        </p:txBody>
      </p:sp>
      <p:sp>
        <p:nvSpPr>
          <p:cNvPr id="46" name="Rechteck 45"/>
          <p:cNvSpPr/>
          <p:nvPr/>
        </p:nvSpPr>
        <p:spPr>
          <a:xfrm>
            <a:off x="3723799" y="2796406"/>
            <a:ext cx="794740" cy="98737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smtClean="0">
                <a:solidFill>
                  <a:schemeClr val="tx1"/>
                </a:solidFill>
                <a:latin typeface="Arial Narrow" pitchFamily="34" charset="0"/>
              </a:rPr>
              <a:t>Betreiber/in</a:t>
            </a:r>
            <a:endParaRPr lang="de-CH" sz="1100" b="1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de-CH" sz="800" dirty="0" smtClean="0">
                <a:solidFill>
                  <a:schemeClr val="tx1"/>
                </a:solidFill>
                <a:latin typeface="Arial Narrow" pitchFamily="34" charset="0"/>
              </a:rPr>
              <a:t>Umwandlung, Einspeisung, Verteilung, Abrechnung, Unterhalt</a:t>
            </a:r>
          </a:p>
        </p:txBody>
      </p:sp>
      <p:sp>
        <p:nvSpPr>
          <p:cNvPr id="47" name="Rechteck 46"/>
          <p:cNvSpPr/>
          <p:nvPr/>
        </p:nvSpPr>
        <p:spPr>
          <a:xfrm>
            <a:off x="1090817" y="2657084"/>
            <a:ext cx="794740" cy="23040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Planer/in</a:t>
            </a:r>
          </a:p>
        </p:txBody>
      </p:sp>
      <p:sp>
        <p:nvSpPr>
          <p:cNvPr id="48" name="Rechteck 47"/>
          <p:cNvSpPr/>
          <p:nvPr/>
        </p:nvSpPr>
        <p:spPr>
          <a:xfrm>
            <a:off x="968430" y="2142444"/>
            <a:ext cx="1383940" cy="220065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smtClean="0">
                <a:solidFill>
                  <a:schemeClr val="tx1"/>
                </a:solidFill>
                <a:latin typeface="Arial Narrow" pitchFamily="34" charset="0"/>
              </a:rPr>
              <a:t>Bewilligungsbehörde(n)</a:t>
            </a:r>
            <a:endParaRPr lang="de-CH" sz="1100" b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1263030" y="2929473"/>
            <a:ext cx="794740" cy="23040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Investor/in</a:t>
            </a:r>
          </a:p>
        </p:txBody>
      </p:sp>
      <p:sp>
        <p:nvSpPr>
          <p:cNvPr id="54" name="Rechteck 53"/>
          <p:cNvSpPr/>
          <p:nvPr/>
        </p:nvSpPr>
        <p:spPr>
          <a:xfrm>
            <a:off x="710105" y="974383"/>
            <a:ext cx="5173934" cy="4398833"/>
          </a:xfrm>
          <a:prstGeom prst="rect">
            <a:avLst/>
          </a:prstGeom>
          <a:noFill/>
          <a:ln w="28575" cap="flat" cmpd="sng" algn="ctr">
            <a:solidFill>
              <a:srgbClr val="EAB5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5" name="Rechteck 54"/>
          <p:cNvSpPr/>
          <p:nvPr/>
        </p:nvSpPr>
        <p:spPr>
          <a:xfrm>
            <a:off x="771553" y="4543025"/>
            <a:ext cx="1437508" cy="211983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Forschung und Entwicklung</a:t>
            </a:r>
          </a:p>
        </p:txBody>
      </p:sp>
      <p:sp>
        <p:nvSpPr>
          <p:cNvPr id="56" name="Rechteck 55"/>
          <p:cNvSpPr/>
          <p:nvPr/>
        </p:nvSpPr>
        <p:spPr>
          <a:xfrm>
            <a:off x="691395" y="564997"/>
            <a:ext cx="5192460" cy="195288"/>
          </a:xfrm>
          <a:prstGeom prst="rect">
            <a:avLst/>
          </a:prstGeom>
          <a:solidFill>
            <a:srgbClr val="EAC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Projektelemente und Sichtweisen / Stakeholdergruppen</a:t>
            </a:r>
          </a:p>
        </p:txBody>
      </p:sp>
      <p:sp>
        <p:nvSpPr>
          <p:cNvPr id="43" name="Rechteck 42"/>
          <p:cNvSpPr/>
          <p:nvPr/>
        </p:nvSpPr>
        <p:spPr>
          <a:xfrm>
            <a:off x="2219099" y="3799990"/>
            <a:ext cx="2388328" cy="205074"/>
          </a:xfrm>
          <a:prstGeom prst="rect">
            <a:avLst/>
          </a:prstGeom>
          <a:solidFill>
            <a:srgbClr val="F5D99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200" b="1" dirty="0">
                <a:solidFill>
                  <a:srgbClr val="B48900"/>
                </a:solidFill>
                <a:latin typeface="Arial Narrow" pitchFamily="34" charset="0"/>
              </a:rPr>
              <a:t>Contractor</a:t>
            </a:r>
          </a:p>
        </p:txBody>
      </p:sp>
      <p:sp>
        <p:nvSpPr>
          <p:cNvPr id="42" name="Rechteck 41"/>
          <p:cNvSpPr/>
          <p:nvPr/>
        </p:nvSpPr>
        <p:spPr>
          <a:xfrm>
            <a:off x="2219099" y="2790288"/>
            <a:ext cx="2388328" cy="1236840"/>
          </a:xfrm>
          <a:prstGeom prst="rect">
            <a:avLst/>
          </a:prstGeom>
          <a:noFill/>
          <a:ln w="38100" cap="flat" cmpd="sng" algn="ctr">
            <a:solidFill>
              <a:srgbClr val="EAB5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b"/>
          <a:lstStyle/>
          <a:p>
            <a:pPr algn="ctr"/>
            <a:endParaRPr lang="de-CH" sz="1100" dirty="0" smtClean="0">
              <a:solidFill>
                <a:srgbClr val="EAB500"/>
              </a:solidFill>
              <a:latin typeface="Arial Narrow" pitchFamily="34" charset="0"/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2299753" y="2884182"/>
            <a:ext cx="1370804" cy="229634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Bauherrschaft</a:t>
            </a:r>
          </a:p>
        </p:txBody>
      </p:sp>
      <p:sp>
        <p:nvSpPr>
          <p:cNvPr id="41" name="Rechteck 40"/>
          <p:cNvSpPr/>
          <p:nvPr/>
        </p:nvSpPr>
        <p:spPr>
          <a:xfrm>
            <a:off x="2424378" y="2236708"/>
            <a:ext cx="1299421" cy="220065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Standortgemeinde</a:t>
            </a:r>
          </a:p>
        </p:txBody>
      </p:sp>
      <p:sp>
        <p:nvSpPr>
          <p:cNvPr id="50" name="Rechteck 49"/>
          <p:cNvSpPr/>
          <p:nvPr/>
        </p:nvSpPr>
        <p:spPr>
          <a:xfrm>
            <a:off x="1930077" y="2489145"/>
            <a:ext cx="1463101" cy="230400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Ersteller/Systemlieferant</a:t>
            </a:r>
          </a:p>
        </p:txBody>
      </p:sp>
      <p:sp>
        <p:nvSpPr>
          <p:cNvPr id="52" name="Pfeil nach unten 51"/>
          <p:cNvSpPr/>
          <p:nvPr/>
        </p:nvSpPr>
        <p:spPr>
          <a:xfrm rot="16200000">
            <a:off x="2557823" y="2577346"/>
            <a:ext cx="242316" cy="2089641"/>
          </a:xfrm>
          <a:prstGeom prst="downArrow">
            <a:avLst/>
          </a:prstGeom>
          <a:solidFill>
            <a:srgbClr val="E587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3" name="Pfeil nach unten 52"/>
          <p:cNvSpPr/>
          <p:nvPr/>
        </p:nvSpPr>
        <p:spPr>
          <a:xfrm rot="16200000">
            <a:off x="4455308" y="3008580"/>
            <a:ext cx="553205" cy="432048"/>
          </a:xfrm>
          <a:prstGeom prst="downArrow">
            <a:avLst/>
          </a:prstGeom>
          <a:solidFill>
            <a:srgbClr val="E587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endParaRPr lang="de-CH" sz="1100" dirty="0" err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771123" y="2384987"/>
            <a:ext cx="1046233" cy="2298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dirty="0" smtClean="0">
                <a:solidFill>
                  <a:schemeClr val="tx1"/>
                </a:solidFill>
                <a:latin typeface="Arial Narrow" pitchFamily="34" charset="0"/>
              </a:rPr>
              <a:t>Initianten/innen</a:t>
            </a:r>
            <a:endParaRPr lang="de-CH" sz="1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3902072" y="1847080"/>
            <a:ext cx="1223260" cy="21122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Anwohner/innen</a:t>
            </a:r>
          </a:p>
        </p:txBody>
      </p:sp>
      <p:sp>
        <p:nvSpPr>
          <p:cNvPr id="80" name="Rechteck 79"/>
          <p:cNvSpPr/>
          <p:nvPr/>
        </p:nvSpPr>
        <p:spPr>
          <a:xfrm>
            <a:off x="4562727" y="1623863"/>
            <a:ext cx="1223260" cy="2278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Medienschaffende</a:t>
            </a:r>
          </a:p>
        </p:txBody>
      </p:sp>
      <p:sp>
        <p:nvSpPr>
          <p:cNvPr id="82" name="Rechteck 81"/>
          <p:cNvSpPr/>
          <p:nvPr/>
        </p:nvSpPr>
        <p:spPr>
          <a:xfrm>
            <a:off x="3240570" y="1517145"/>
            <a:ext cx="1224106" cy="338039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Zivilgesellschaftliche Organisationen</a:t>
            </a:r>
          </a:p>
        </p:txBody>
      </p:sp>
      <p:sp>
        <p:nvSpPr>
          <p:cNvPr id="84" name="Rechteck 83"/>
          <p:cNvSpPr/>
          <p:nvPr/>
        </p:nvSpPr>
        <p:spPr>
          <a:xfrm>
            <a:off x="1001480" y="1685305"/>
            <a:ext cx="1357512" cy="36246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Planungsbehörde(n)</a:t>
            </a:r>
          </a:p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Gemeinde, Kanton, Bund</a:t>
            </a:r>
          </a:p>
        </p:txBody>
      </p:sp>
      <p:sp>
        <p:nvSpPr>
          <p:cNvPr id="38" name="Rechteck 37"/>
          <p:cNvSpPr/>
          <p:nvPr/>
        </p:nvSpPr>
        <p:spPr>
          <a:xfrm>
            <a:off x="1059503" y="3645024"/>
            <a:ext cx="1048300" cy="33289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smtClean="0">
                <a:solidFill>
                  <a:schemeClr val="tx1"/>
                </a:solidFill>
                <a:latin typeface="Arial Narrow" pitchFamily="34" charset="0"/>
              </a:rPr>
              <a:t>Energie-Lieferanten/innen</a:t>
            </a:r>
            <a:endParaRPr lang="de-CH" sz="1100" b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4700669" y="4334451"/>
            <a:ext cx="1152128" cy="31067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Konkurrenz Gasnetz, Ölheizungen etc.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4339210" y="4664482"/>
            <a:ext cx="957391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Energieberatung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2424378" y="1892360"/>
            <a:ext cx="957391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Energieberatung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3160993" y="4497327"/>
            <a:ext cx="1220010" cy="310678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Kompensationsprojekte / Stiftung </a:t>
            </a:r>
            <a:r>
              <a:rPr lang="de-CH" sz="1000" dirty="0" err="1" smtClean="0">
                <a:solidFill>
                  <a:schemeClr val="tx1"/>
                </a:solidFill>
                <a:latin typeface="Arial Narrow" pitchFamily="34" charset="0"/>
              </a:rPr>
              <a:t>klik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0" name="Rechteck 59"/>
          <p:cNvSpPr/>
          <p:nvPr/>
        </p:nvSpPr>
        <p:spPr>
          <a:xfrm>
            <a:off x="3707402" y="4269784"/>
            <a:ext cx="1062864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Heizungsfachleute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843479" y="3315048"/>
            <a:ext cx="1134786" cy="329976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b="1" smtClean="0">
                <a:solidFill>
                  <a:schemeClr val="tx1"/>
                </a:solidFill>
                <a:latin typeface="Arial Narrow" pitchFamily="34" charset="0"/>
              </a:rPr>
              <a:t>Energie-Produzenten/innen</a:t>
            </a:r>
            <a:endParaRPr lang="de-CH" sz="1100" b="1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2" name="Rechteck 61"/>
          <p:cNvSpPr/>
          <p:nvPr/>
        </p:nvSpPr>
        <p:spPr>
          <a:xfrm>
            <a:off x="2078462" y="4343924"/>
            <a:ext cx="957391" cy="218531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smtClean="0">
                <a:solidFill>
                  <a:schemeClr val="tx1"/>
                </a:solidFill>
                <a:latin typeface="Arial Narrow" pitchFamily="34" charset="0"/>
              </a:rPr>
              <a:t>Experten/innen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3" name="Ellipse 62"/>
          <p:cNvSpPr/>
          <p:nvPr/>
        </p:nvSpPr>
        <p:spPr>
          <a:xfrm>
            <a:off x="3440783" y="2874797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>
                <a:solidFill>
                  <a:schemeClr val="tx1"/>
                </a:solidFill>
                <a:latin typeface="Arial Narrow" pitchFamily="34" charset="0"/>
              </a:rPr>
              <a:t>1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4" name="Gewinkelter Verbinder 3"/>
          <p:cNvCxnSpPr>
            <a:stCxn id="44" idx="2"/>
            <a:endCxn id="38" idx="2"/>
          </p:cNvCxnSpPr>
          <p:nvPr/>
        </p:nvCxnSpPr>
        <p:spPr>
          <a:xfrm rot="5400000" flipH="1">
            <a:off x="3405502" y="2156074"/>
            <a:ext cx="69252" cy="3712949"/>
          </a:xfrm>
          <a:prstGeom prst="bentConnector3">
            <a:avLst>
              <a:gd name="adj1" fmla="val -240072"/>
            </a:avLst>
          </a:prstGeom>
          <a:ln w="28575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Ellipse 63"/>
          <p:cNvSpPr/>
          <p:nvPr/>
        </p:nvSpPr>
        <p:spPr>
          <a:xfrm>
            <a:off x="3562471" y="2222685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3770998" y="3829289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3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3275934" y="1900866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4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8" name="Ellipse 67"/>
          <p:cNvSpPr/>
          <p:nvPr/>
        </p:nvSpPr>
        <p:spPr>
          <a:xfrm>
            <a:off x="4500149" y="4613811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4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9" name="Ellipse 68"/>
          <p:cNvSpPr/>
          <p:nvPr/>
        </p:nvSpPr>
        <p:spPr>
          <a:xfrm>
            <a:off x="4336806" y="1768692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5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0" name="Ellipse 69"/>
          <p:cNvSpPr/>
          <p:nvPr/>
        </p:nvSpPr>
        <p:spPr>
          <a:xfrm>
            <a:off x="1126163" y="3635707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>
                <a:solidFill>
                  <a:schemeClr val="tx1"/>
                </a:solidFill>
                <a:latin typeface="Arial Narrow" pitchFamily="34" charset="0"/>
              </a:rPr>
              <a:t>6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1488187" y="4217696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7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5583448" y="2908649"/>
            <a:ext cx="121688" cy="113261"/>
          </a:xfrm>
          <a:prstGeom prst="ellipse">
            <a:avLst/>
          </a:prstGeom>
          <a:solidFill>
            <a:srgbClr val="DD6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600" smtClean="0">
                <a:solidFill>
                  <a:schemeClr val="tx1"/>
                </a:solidFill>
                <a:latin typeface="Arial Narrow" pitchFamily="34" charset="0"/>
              </a:rPr>
              <a:t>8</a:t>
            </a:r>
            <a:endParaRPr lang="de-CH" sz="6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2798194" y="4873297"/>
            <a:ext cx="989613" cy="258892"/>
          </a:xfrm>
          <a:prstGeom prst="rect">
            <a:avLst/>
          </a:prstGeom>
          <a:solidFill>
            <a:srgbClr val="F4C9B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000" dirty="0" smtClean="0">
                <a:solidFill>
                  <a:schemeClr val="tx1"/>
                </a:solidFill>
                <a:latin typeface="Arial Narrow" pitchFamily="34" charset="0"/>
              </a:rPr>
              <a:t>Energieversorger/in</a:t>
            </a:r>
            <a:endParaRPr lang="de-CH" sz="1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7" name="Rechteck 76"/>
          <p:cNvSpPr/>
          <p:nvPr/>
        </p:nvSpPr>
        <p:spPr>
          <a:xfrm>
            <a:off x="7392144" y="564997"/>
            <a:ext cx="4608512" cy="988665"/>
          </a:xfrm>
          <a:prstGeom prst="rect">
            <a:avLst/>
          </a:prstGeom>
          <a:solidFill>
            <a:srgbClr val="BDD9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5200" rIns="36000" bIns="25200" rtlCol="0" anchor="ctr"/>
          <a:lstStyle/>
          <a:p>
            <a:pPr algn="ctr"/>
            <a:r>
              <a:rPr lang="de-CH" sz="1100" dirty="0" smtClean="0">
                <a:solidFill>
                  <a:schemeClr val="tx1"/>
                </a:solidFill>
                <a:latin typeface="Arial Narrow" pitchFamily="34" charset="0"/>
              </a:rPr>
              <a:t>Stakeholder identifizieren: </a:t>
            </a:r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Kapitel </a:t>
            </a:r>
            <a:r>
              <a:rPr lang="de-CH" sz="1100" smtClean="0">
                <a:solidFill>
                  <a:schemeClr val="tx1"/>
                </a:solidFill>
                <a:latin typeface="Arial Narrow" pitchFamily="34" charset="0"/>
              </a:rPr>
              <a:t>4.1</a:t>
            </a:r>
            <a:endParaRPr lang="de-CH" sz="11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ecoFarbschem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77"/>
      </a:accent1>
      <a:accent2>
        <a:srgbClr val="4E93A4"/>
      </a:accent2>
      <a:accent3>
        <a:srgbClr val="9BC2CA"/>
      </a:accent3>
      <a:accent4>
        <a:srgbClr val="E32523"/>
      </a:accent4>
      <a:accent5>
        <a:srgbClr val="E58776"/>
      </a:accent5>
      <a:accent6>
        <a:srgbClr val="F1BFAC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DD9DE"/>
        </a:solidFill>
        <a:ln>
          <a:noFill/>
        </a:ln>
      </a:spPr>
      <a:bodyPr lIns="36000" tIns="25200" rIns="36000" bIns="25200" rtlCol="0" anchor="ctr"/>
      <a:lstStyle>
        <a:defPPr algn="ctr">
          <a:defRPr sz="1100" dirty="0" err="1" smtClean="0">
            <a:solidFill>
              <a:schemeClr val="tx1"/>
            </a:solidFill>
            <a:latin typeface="Arial Narrow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25200" rIns="36000" bIns="25200" rtlCol="0">
        <a:spAutoFit/>
      </a:bodyPr>
      <a:lstStyle>
        <a:defPPr algn="ctr">
          <a:defRPr sz="1100" dirty="0" smtClean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</Words>
  <Application>Microsoft Office PowerPoint</Application>
  <PresentationFormat>Breitbild</PresentationFormat>
  <Paragraphs>51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Larissa</vt:lpstr>
      <vt:lpstr>PowerPoint-Präsentation</vt:lpstr>
    </vt:vector>
  </TitlesOfParts>
  <Company>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von Grünigen</dc:creator>
  <cp:lastModifiedBy>Corinne Moser</cp:lastModifiedBy>
  <cp:revision>259</cp:revision>
  <cp:lastPrinted>2019-02-18T15:46:02Z</cp:lastPrinted>
  <dcterms:created xsi:type="dcterms:W3CDTF">2011-11-22T06:50:30Z</dcterms:created>
  <dcterms:modified xsi:type="dcterms:W3CDTF">2019-04-16T12:39:25Z</dcterms:modified>
</cp:coreProperties>
</file>